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sldIdLst>
    <p:sldId id="256" r:id="rId4"/>
    <p:sldId id="348" r:id="rId5"/>
    <p:sldId id="353" r:id="rId6"/>
    <p:sldId id="321" r:id="rId7"/>
    <p:sldId id="335" r:id="rId8"/>
    <p:sldId id="373" r:id="rId9"/>
    <p:sldId id="320" r:id="rId10"/>
    <p:sldId id="354" r:id="rId11"/>
    <p:sldId id="331" r:id="rId12"/>
    <p:sldId id="319" r:id="rId13"/>
    <p:sldId id="310" r:id="rId14"/>
    <p:sldId id="340" r:id="rId15"/>
    <p:sldId id="338" r:id="rId16"/>
    <p:sldId id="368" r:id="rId17"/>
    <p:sldId id="339" r:id="rId18"/>
    <p:sldId id="367" r:id="rId19"/>
    <p:sldId id="369" r:id="rId20"/>
    <p:sldId id="371" r:id="rId21"/>
    <p:sldId id="372" r:id="rId22"/>
    <p:sldId id="363"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69059" autoAdjust="0"/>
  </p:normalViewPr>
  <p:slideViewPr>
    <p:cSldViewPr snapToGrid="0">
      <p:cViewPr varScale="1">
        <p:scale>
          <a:sx n="58" d="100"/>
          <a:sy n="58" d="100"/>
        </p:scale>
        <p:origin x="1646"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8A5D1-1ADD-4392-B316-9EE195FB4516}" type="datetimeFigureOut">
              <a:rPr lang="en-GB" smtClean="0"/>
              <a:pPr/>
              <a:t>03/10/2017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CD5CF-4765-4093-9DE5-2E1326F4D60B}" type="slidenum">
              <a:rPr lang="en-GB" smtClean="0"/>
              <a:pPr/>
              <a:t>‹#›</a:t>
            </a:fld>
            <a:endParaRPr lang="en-GB"/>
          </a:p>
        </p:txBody>
      </p:sp>
    </p:spTree>
    <p:extLst>
      <p:ext uri="{BB962C8B-B14F-4D97-AF65-F5344CB8AC3E}">
        <p14:creationId xmlns:p14="http://schemas.microsoft.com/office/powerpoint/2010/main" val="308926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1</a:t>
            </a:fld>
            <a:endParaRPr lang="en-GB"/>
          </a:p>
        </p:txBody>
      </p:sp>
    </p:spTree>
    <p:extLst>
      <p:ext uri="{BB962C8B-B14F-4D97-AF65-F5344CB8AC3E}">
        <p14:creationId xmlns:p14="http://schemas.microsoft.com/office/powerpoint/2010/main" val="256964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Education and Social Mobility</a:t>
            </a:r>
          </a:p>
          <a:p>
            <a:pPr marL="171450" indent="-171450" fontAlgn="base">
              <a:buFont typeface="Arial"/>
              <a:buChar char="•"/>
            </a:pPr>
            <a:r>
              <a:rPr lang="en-GB" dirty="0" smtClean="0"/>
              <a:t>Very strong relationship between high levels of income inequality and low levels of social mobility. </a:t>
            </a:r>
          </a:p>
          <a:p>
            <a:pPr marL="171450" indent="-171450" fontAlgn="base">
              <a:buFont typeface="Arial"/>
              <a:buChar char="•"/>
            </a:pPr>
            <a:r>
              <a:rPr lang="en-GB" dirty="0" smtClean="0"/>
              <a:t>Children of highly paid people are more likely to be highly paid and children of low paid people more likely to be low earners.</a:t>
            </a:r>
          </a:p>
          <a:p>
            <a:pPr marL="171450" indent="-171450" fontAlgn="base">
              <a:buFont typeface="Arial"/>
              <a:buChar char="•"/>
            </a:pPr>
            <a:r>
              <a:rPr lang="en-GB" dirty="0" smtClean="0"/>
              <a:t>Countries with higher levels of income inequality have lower levels of social mobility</a:t>
            </a:r>
          </a:p>
          <a:p>
            <a:pPr marL="171450" indent="-171450">
              <a:buFont typeface="Arial"/>
              <a:buChar char="•"/>
            </a:pPr>
            <a:r>
              <a:rPr lang="en-GB" dirty="0" smtClean="0"/>
              <a:t>The link between inequality and a lack of social mobility exists throughout a person’s life. Such links are stronger than the link between social mobility and poverty.</a:t>
            </a:r>
          </a:p>
          <a:p>
            <a:r>
              <a:rPr lang="en-GB" b="1" dirty="0" smtClean="0"/>
              <a:t>Crisis,</a:t>
            </a:r>
            <a:r>
              <a:rPr lang="en-GB" b="1" baseline="0" dirty="0" smtClean="0"/>
              <a:t> debt and inflation</a:t>
            </a:r>
          </a:p>
          <a:p>
            <a:pPr marL="171450" indent="-171450" fontAlgn="base">
              <a:buFont typeface="Arial"/>
              <a:buChar char="•"/>
            </a:pPr>
            <a:r>
              <a:rPr lang="en-GB" dirty="0" smtClean="0"/>
              <a:t>Increased inequality can lead to financial crises. </a:t>
            </a:r>
          </a:p>
          <a:p>
            <a:pPr marL="171450" indent="-171450" fontAlgn="base">
              <a:buFont typeface="Arial"/>
              <a:buChar char="•"/>
            </a:pPr>
            <a:r>
              <a:rPr lang="en-GB" dirty="0" smtClean="0"/>
              <a:t>High levels of income inequality are associated with economic instability and crises, whereas more equal societies tend to have longer periods of sustained growth.</a:t>
            </a:r>
          </a:p>
          <a:p>
            <a:pPr marL="171450" indent="-171450" fontAlgn="base">
              <a:buFont typeface="Arial"/>
              <a:buChar char="•"/>
            </a:pPr>
            <a:r>
              <a:rPr lang="en-GB" dirty="0" smtClean="0"/>
              <a:t> High levels of income inequality lead to higher levels of personal and institutional debt. There is substantial evidence to suggest that increased inequality was at least partially responsible for the increase in debt that precipitated the US financial crisis. </a:t>
            </a:r>
          </a:p>
          <a:p>
            <a:pPr marL="171450" indent="-171450" fontAlgn="base">
              <a:buFont typeface="Arial"/>
              <a:buChar char="•"/>
            </a:pPr>
            <a:r>
              <a:rPr lang="en-GB" dirty="0" smtClean="0"/>
              <a:t>Inequality may have played a role in the UK financial crisis by increasing debt and over-consumption, but these effects could also have been small.</a:t>
            </a:r>
          </a:p>
          <a:p>
            <a:pPr marL="171450" indent="-171450" fontAlgn="base">
              <a:buFont typeface="Arial"/>
              <a:buChar char="•"/>
            </a:pPr>
            <a:r>
              <a:rPr lang="en-GB" dirty="0" smtClean="0"/>
              <a:t> Increased inequality may increase rates of inflation.</a:t>
            </a:r>
          </a:p>
          <a:p>
            <a:pPr marL="0" indent="0" fontAlgn="base">
              <a:buFont typeface="Arial"/>
              <a:buNone/>
            </a:pPr>
            <a:r>
              <a:rPr lang="en-GB" b="1" dirty="0" smtClean="0"/>
              <a:t>Physical</a:t>
            </a:r>
            <a:r>
              <a:rPr lang="en-GB" b="1" baseline="0" dirty="0" smtClean="0"/>
              <a:t> health</a:t>
            </a:r>
          </a:p>
          <a:p>
            <a:pPr marL="171450" indent="-171450" fontAlgn="base">
              <a:buFont typeface="Arial"/>
              <a:buChar char="•"/>
            </a:pPr>
            <a:r>
              <a:rPr lang="en-GB" dirty="0" smtClean="0"/>
              <a:t>Overall levels of physical health and life expectancy are lower in more economically unequal developed countries. </a:t>
            </a:r>
            <a:r>
              <a:rPr lang="en-GB" dirty="0" err="1" smtClean="0"/>
              <a:t>Heathy</a:t>
            </a:r>
            <a:r>
              <a:rPr lang="en-GB" dirty="0" smtClean="0"/>
              <a:t> life expectancy in Barking and Dagenham for women </a:t>
            </a:r>
            <a:r>
              <a:rPr lang="en-GB" dirty="0" smtClean="0">
                <a:solidFill>
                  <a:srgbClr val="C00000"/>
                </a:solidFill>
              </a:rPr>
              <a:t>55.5</a:t>
            </a:r>
            <a:r>
              <a:rPr lang="en-GB" dirty="0" smtClean="0"/>
              <a:t> v Richmond upon Thames </a:t>
            </a:r>
            <a:r>
              <a:rPr lang="en-GB" dirty="0" smtClean="0">
                <a:solidFill>
                  <a:srgbClr val="C00000"/>
                </a:solidFill>
              </a:rPr>
              <a:t>71.2.</a:t>
            </a:r>
            <a:r>
              <a:rPr lang="en-GB" dirty="0" smtClean="0"/>
              <a:t> </a:t>
            </a:r>
          </a:p>
          <a:p>
            <a:pPr marL="171450" indent="-171450" fontAlgn="base">
              <a:buFont typeface="Arial"/>
              <a:buChar char="•"/>
            </a:pPr>
            <a:r>
              <a:rPr lang="en-GB" dirty="0" smtClean="0"/>
              <a:t>People living in regions with high income inequality have an excess risk of premature mortality and poor self-rated health, independent of their socio-economic status, age, and sex.</a:t>
            </a:r>
          </a:p>
          <a:p>
            <a:pPr marL="171450" indent="-171450" fontAlgn="base">
              <a:buFont typeface="Arial"/>
              <a:buChar char="•"/>
            </a:pPr>
            <a:r>
              <a:rPr lang="en-GB" dirty="0" smtClean="0"/>
              <a:t>The estimated excess mortality risk was 8% per 0.05 unit increase in the </a:t>
            </a:r>
            <a:r>
              <a:rPr lang="en-GB" dirty="0" err="1" smtClean="0"/>
              <a:t>Gini</a:t>
            </a:r>
            <a:r>
              <a:rPr lang="en-GB" dirty="0" smtClean="0"/>
              <a:t> coefficient.</a:t>
            </a:r>
          </a:p>
          <a:p>
            <a:pPr marL="171450" indent="-171450" fontAlgn="base">
              <a:buFont typeface="Arial"/>
              <a:buChar char="•"/>
            </a:pPr>
            <a:r>
              <a:rPr lang="en-GB" dirty="0" smtClean="0"/>
              <a:t>Levels of adult obesity tend to be lower in countries where income differences are smaller. The link between income inequality and obesity is also seen internationally for children, but differences between countries are smaller.</a:t>
            </a:r>
          </a:p>
          <a:p>
            <a:pPr marL="0" indent="0" fontAlgn="base">
              <a:buFont typeface="Arial"/>
              <a:buNone/>
            </a:pPr>
            <a:r>
              <a:rPr lang="en-GB" b="1" dirty="0" smtClean="0"/>
              <a:t>Mental Health</a:t>
            </a:r>
          </a:p>
          <a:p>
            <a:pPr marL="171450" indent="-171450" fontAlgn="base">
              <a:buFont typeface="Arial"/>
              <a:buChar char="•"/>
            </a:pPr>
            <a:r>
              <a:rPr lang="en-GB" dirty="0" smtClean="0"/>
              <a:t>A much higher percentage of the population suffer from mental illness in more unequal countries; differences in inequality tally with more than triple the differences in the percentage of people with mental illness in different countries. </a:t>
            </a:r>
          </a:p>
          <a:p>
            <a:pPr marL="171450" indent="-171450" fontAlgn="base">
              <a:buFont typeface="Arial"/>
              <a:buChar char="•"/>
            </a:pPr>
            <a:r>
              <a:rPr lang="en-GB" dirty="0" smtClean="0"/>
              <a:t>Rates of depression in US states are associated with income inequality (after adjusting for income, proportion of population with a college degree and proportion over 65). The more unequal the state, the higher the prevalence of depression. </a:t>
            </a:r>
          </a:p>
          <a:p>
            <a:pPr marL="171450" indent="-171450" fontAlgn="base">
              <a:buFont typeface="Arial"/>
              <a:buChar char="•"/>
            </a:pPr>
            <a:r>
              <a:rPr lang="en-GB" dirty="0" smtClean="0"/>
              <a:t>People living within countries with a high level of inequality have an increased risk of schizophrenia.</a:t>
            </a:r>
          </a:p>
          <a:p>
            <a:pPr marL="0" indent="0" fontAlgn="base">
              <a:buFont typeface="Arial"/>
              <a:buNone/>
            </a:pPr>
            <a:r>
              <a:rPr lang="en-GB" b="1" dirty="0" smtClean="0"/>
              <a:t>Engagement</a:t>
            </a:r>
            <a:r>
              <a:rPr lang="en-GB" b="1" baseline="0" dirty="0" smtClean="0"/>
              <a:t> with Politics and Society</a:t>
            </a:r>
          </a:p>
          <a:p>
            <a:pPr marL="171450" indent="-171450" fontAlgn="base">
              <a:buFont typeface="Arial"/>
              <a:buChar char="•"/>
            </a:pPr>
            <a:r>
              <a:rPr lang="en-GB" dirty="0" smtClean="0"/>
              <a:t>Income inequality changes the way people interact with other members of their society and engage in society itself.</a:t>
            </a:r>
          </a:p>
          <a:p>
            <a:pPr marL="171450" indent="-171450" fontAlgn="base">
              <a:buFont typeface="Arial"/>
              <a:buChar char="•"/>
            </a:pPr>
            <a:r>
              <a:rPr lang="en-GB" dirty="0" smtClean="0"/>
              <a:t>People in European countries with higher levels of inequality are less likely to help each other in acts of altruism.</a:t>
            </a:r>
          </a:p>
          <a:p>
            <a:pPr marL="171450" indent="-171450" fontAlgn="base">
              <a:buFont typeface="Arial"/>
              <a:buChar char="•"/>
            </a:pPr>
            <a:r>
              <a:rPr lang="en-GB" dirty="0" smtClean="0"/>
              <a:t>Unequal societies have lower rates of both social and civic participation (including lower engagement with political parties).</a:t>
            </a:r>
          </a:p>
          <a:p>
            <a:pPr marL="171450" indent="-171450" fontAlgn="base">
              <a:buFont typeface="Arial"/>
              <a:buChar char="•"/>
            </a:pPr>
            <a:r>
              <a:rPr lang="en-GB" dirty="0" smtClean="0"/>
              <a:t>Higher rates of income inequality are linked to lower levels of voter turnout.</a:t>
            </a:r>
          </a:p>
          <a:p>
            <a:pPr marL="171450" indent="-171450" fontAlgn="base">
              <a:buFont typeface="Arial"/>
              <a:buChar char="•"/>
            </a:pPr>
            <a:r>
              <a:rPr lang="en-GB" dirty="0" smtClean="0"/>
              <a:t>Inequality is linked to lower levels of cultural activity.</a:t>
            </a:r>
          </a:p>
          <a:p>
            <a:pPr marL="0" indent="0" fontAlgn="base">
              <a:buFont typeface="Arial"/>
              <a:buNone/>
            </a:pPr>
            <a:r>
              <a:rPr lang="en-GB" b="1" dirty="0" smtClean="0"/>
              <a:t>Trust</a:t>
            </a:r>
          </a:p>
          <a:p>
            <a:pPr marL="171450" indent="-171450" fontAlgn="base">
              <a:buFont typeface="Arial"/>
              <a:buChar char="•"/>
            </a:pPr>
            <a:r>
              <a:rPr lang="en-GB" dirty="0" smtClean="0"/>
              <a:t>There is a substantial and robust body of research suggesting that countries with higher levels of inequality have lower levels of trust.</a:t>
            </a:r>
          </a:p>
          <a:p>
            <a:pPr marL="171450" indent="-171450" fontAlgn="base">
              <a:buFont typeface="Arial"/>
              <a:buChar char="•"/>
            </a:pPr>
            <a:r>
              <a:rPr lang="en-GB" dirty="0" smtClean="0"/>
              <a:t>This lack of trust is associated with a variety of other social issues including happiness, homicides and health. </a:t>
            </a:r>
          </a:p>
          <a:p>
            <a:pPr marL="171450" indent="-171450" fontAlgn="base">
              <a:buFont typeface="Arial"/>
              <a:buChar char="•"/>
            </a:pPr>
            <a:r>
              <a:rPr lang="en-GB" dirty="0" smtClean="0"/>
              <a:t>Increased inequality in a nation leads to lower levels of trust.</a:t>
            </a:r>
          </a:p>
          <a:p>
            <a:pPr marL="171450" indent="-171450" fontAlgn="base">
              <a:buFont typeface="Arial"/>
              <a:buChar char="•"/>
            </a:pPr>
            <a:r>
              <a:rPr lang="en-GB" dirty="0" smtClean="0"/>
              <a:t>This lack of trust is closely linked to higher homicide rates and worse health</a:t>
            </a:r>
            <a:r>
              <a:rPr lang="en-GB" baseline="30000" dirty="0" smtClean="0"/>
              <a:t>.</a:t>
            </a:r>
            <a:endParaRPr lang="en-GB" dirty="0" smtClean="0"/>
          </a:p>
          <a:p>
            <a:pPr marL="0" indent="0" fontAlgn="base">
              <a:buFont typeface="Arial"/>
              <a:buNone/>
            </a:pPr>
            <a:endParaRPr lang="en-GB" dirty="0" smtClean="0"/>
          </a:p>
        </p:txBody>
      </p:sp>
      <p:sp>
        <p:nvSpPr>
          <p:cNvPr id="4" name="Slide Number Placeholder 3"/>
          <p:cNvSpPr>
            <a:spLocks noGrp="1"/>
          </p:cNvSpPr>
          <p:nvPr>
            <p:ph type="sldNum" sz="quarter" idx="10"/>
          </p:nvPr>
        </p:nvSpPr>
        <p:spPr/>
        <p:txBody>
          <a:bodyPr/>
          <a:lstStyle/>
          <a:p>
            <a:fld id="{1D0CD5CF-4765-4093-9DE5-2E1326F4D60B}" type="slidenum">
              <a:rPr lang="en-GB" smtClean="0"/>
              <a:pPr/>
              <a:t>12</a:t>
            </a:fld>
            <a:endParaRPr lang="en-GB"/>
          </a:p>
        </p:txBody>
      </p:sp>
    </p:spTree>
    <p:extLst>
      <p:ext uri="{BB962C8B-B14F-4D97-AF65-F5344CB8AC3E}">
        <p14:creationId xmlns:p14="http://schemas.microsoft.com/office/powerpoint/2010/main" val="2893087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13</a:t>
            </a:fld>
            <a:endParaRPr lang="en-GB"/>
          </a:p>
        </p:txBody>
      </p:sp>
    </p:spTree>
    <p:extLst>
      <p:ext uri="{BB962C8B-B14F-4D97-AF65-F5344CB8AC3E}">
        <p14:creationId xmlns:p14="http://schemas.microsoft.com/office/powerpoint/2010/main" val="2170122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14</a:t>
            </a:fld>
            <a:endParaRPr lang="en-GB"/>
          </a:p>
        </p:txBody>
      </p:sp>
    </p:spTree>
    <p:extLst>
      <p:ext uri="{BB962C8B-B14F-4D97-AF65-F5344CB8AC3E}">
        <p14:creationId xmlns:p14="http://schemas.microsoft.com/office/powerpoint/2010/main" val="2170122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Role of Business</a:t>
            </a:r>
          </a:p>
          <a:p>
            <a:pPr marL="171450" indent="-171450">
              <a:buFont typeface="Arial"/>
              <a:buChar char="•"/>
            </a:pPr>
            <a:r>
              <a:rPr lang="en-GB" dirty="0" smtClean="0"/>
              <a:t>Impact of business activities</a:t>
            </a:r>
          </a:p>
          <a:p>
            <a:pPr marL="171450" indent="-171450">
              <a:buFont typeface="Arial"/>
              <a:buChar char="•"/>
            </a:pPr>
            <a:r>
              <a:rPr lang="en-GB" dirty="0" smtClean="0"/>
              <a:t>Share-holding, investments, pension funds</a:t>
            </a:r>
          </a:p>
          <a:p>
            <a:pPr marL="171450" indent="-171450">
              <a:buFont typeface="Arial"/>
              <a:buChar char="•"/>
            </a:pPr>
            <a:r>
              <a:rPr lang="en-GB" dirty="0" smtClean="0"/>
              <a:t>Procurement chains</a:t>
            </a:r>
          </a:p>
          <a:p>
            <a:pPr marL="171450" indent="-171450">
              <a:buFont typeface="Arial"/>
              <a:buChar char="•"/>
            </a:pPr>
            <a:r>
              <a:rPr lang="en-GB" dirty="0" smtClean="0"/>
              <a:t>Lobbying</a:t>
            </a:r>
          </a:p>
          <a:p>
            <a:pPr marL="171450" indent="-171450">
              <a:buFont typeface="Arial"/>
              <a:buChar char="•"/>
            </a:pPr>
            <a:r>
              <a:rPr lang="en-GB" dirty="0" smtClean="0"/>
              <a:t>Advertising and target audiences</a:t>
            </a:r>
          </a:p>
          <a:p>
            <a:pPr marL="171450" indent="-171450">
              <a:buFont typeface="Arial"/>
              <a:buChar char="•"/>
            </a:pPr>
            <a:r>
              <a:rPr lang="en-GB" dirty="0" err="1" smtClean="0"/>
              <a:t>Financialisation</a:t>
            </a:r>
            <a:r>
              <a:rPr lang="en-GB" dirty="0" smtClean="0"/>
              <a:t> of products</a:t>
            </a:r>
          </a:p>
          <a:p>
            <a:pPr marL="171450" indent="-171450">
              <a:buFont typeface="Arial"/>
              <a:buChar char="•"/>
            </a:pPr>
            <a:r>
              <a:rPr lang="en-GB" dirty="0" smtClean="0"/>
              <a:t>E.g. infrastructure (intimidates, liberates, criminalises, inspires)</a:t>
            </a:r>
          </a:p>
          <a:p>
            <a:endParaRPr lang="en-GB" dirty="0" smtClean="0"/>
          </a:p>
          <a:p>
            <a:r>
              <a:rPr lang="en-GB" dirty="0" smtClean="0"/>
              <a:t>What can business do? </a:t>
            </a:r>
          </a:p>
          <a:p>
            <a:r>
              <a:rPr lang="en-GB" dirty="0" smtClean="0"/>
              <a:t>Workers on boards and workers’ councils.</a:t>
            </a:r>
          </a:p>
          <a:p>
            <a:r>
              <a:rPr lang="en-GB" dirty="0" smtClean="0"/>
              <a:t>Trade union recognition and real consultation.</a:t>
            </a:r>
          </a:p>
          <a:p>
            <a:r>
              <a:rPr lang="en-GB" dirty="0" smtClean="0"/>
              <a:t>Living Wage and Fair Tax Mark</a:t>
            </a:r>
          </a:p>
          <a:p>
            <a:r>
              <a:rPr lang="en-GB" dirty="0" smtClean="0"/>
              <a:t>Publish pay ratios/pay gaps and transparent pay structures</a:t>
            </a:r>
          </a:p>
          <a:p>
            <a:r>
              <a:rPr lang="en-GB" dirty="0" smtClean="0"/>
              <a:t>Recognise socio-economic background as a key part of diversity in regard to recruitment practices, apprenticeships.</a:t>
            </a:r>
          </a:p>
          <a:p>
            <a:r>
              <a:rPr lang="en-GB" dirty="0" smtClean="0"/>
              <a:t>Ensure a diverse range of employees and the structures to enable them to reach their potential.</a:t>
            </a:r>
          </a:p>
          <a:p>
            <a:r>
              <a:rPr lang="en-GB" dirty="0" smtClean="0"/>
              <a:t>Factor an inequality impact assessment into the design brief.</a:t>
            </a:r>
          </a:p>
          <a:p>
            <a:r>
              <a:rPr lang="en-GB" dirty="0" smtClean="0"/>
              <a:t>Employee ownership, e.g. Mondragon</a:t>
            </a:r>
          </a:p>
          <a:p>
            <a:endParaRPr lang="en-GB" b="1"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16</a:t>
            </a:fld>
            <a:endParaRPr lang="en-GB"/>
          </a:p>
        </p:txBody>
      </p:sp>
    </p:spTree>
    <p:extLst>
      <p:ext uri="{BB962C8B-B14F-4D97-AF65-F5344CB8AC3E}">
        <p14:creationId xmlns:p14="http://schemas.microsoft.com/office/powerpoint/2010/main" val="427202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17</a:t>
            </a:fld>
            <a:endParaRPr lang="en-GB"/>
          </a:p>
        </p:txBody>
      </p:sp>
    </p:spTree>
    <p:extLst>
      <p:ext uri="{BB962C8B-B14F-4D97-AF65-F5344CB8AC3E}">
        <p14:creationId xmlns:p14="http://schemas.microsoft.com/office/powerpoint/2010/main" val="217012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18</a:t>
            </a:fld>
            <a:endParaRPr lang="en-GB"/>
          </a:p>
        </p:txBody>
      </p:sp>
    </p:spTree>
    <p:extLst>
      <p:ext uri="{BB962C8B-B14F-4D97-AF65-F5344CB8AC3E}">
        <p14:creationId xmlns:p14="http://schemas.microsoft.com/office/powerpoint/2010/main" val="2170122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19</a:t>
            </a:fld>
            <a:endParaRPr lang="en-GB"/>
          </a:p>
        </p:txBody>
      </p:sp>
    </p:spTree>
    <p:extLst>
      <p:ext uri="{BB962C8B-B14F-4D97-AF65-F5344CB8AC3E}">
        <p14:creationId xmlns:p14="http://schemas.microsoft.com/office/powerpoint/2010/main" val="154694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Role of Business</a:t>
            </a:r>
          </a:p>
          <a:p>
            <a:pPr marL="171450" indent="-171450">
              <a:buFont typeface="Arial"/>
              <a:buChar char="•"/>
            </a:pPr>
            <a:r>
              <a:rPr lang="en-GB" dirty="0" smtClean="0"/>
              <a:t>Impact of business activities</a:t>
            </a:r>
          </a:p>
          <a:p>
            <a:pPr marL="171450" indent="-171450">
              <a:buFont typeface="Arial"/>
              <a:buChar char="•"/>
            </a:pPr>
            <a:r>
              <a:rPr lang="en-GB" dirty="0" smtClean="0"/>
              <a:t>Share-holding, investments, pension funds</a:t>
            </a:r>
          </a:p>
          <a:p>
            <a:pPr marL="171450" indent="-171450">
              <a:buFont typeface="Arial"/>
              <a:buChar char="•"/>
            </a:pPr>
            <a:r>
              <a:rPr lang="en-GB" dirty="0" smtClean="0"/>
              <a:t>Procurement chains</a:t>
            </a:r>
          </a:p>
          <a:p>
            <a:pPr marL="171450" indent="-171450">
              <a:buFont typeface="Arial"/>
              <a:buChar char="•"/>
            </a:pPr>
            <a:r>
              <a:rPr lang="en-GB" dirty="0" smtClean="0"/>
              <a:t>Lobbying</a:t>
            </a:r>
          </a:p>
          <a:p>
            <a:pPr marL="171450" indent="-171450">
              <a:buFont typeface="Arial"/>
              <a:buChar char="•"/>
            </a:pPr>
            <a:r>
              <a:rPr lang="en-GB" dirty="0" smtClean="0"/>
              <a:t>Advertising and target audiences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dirty="0" err="1" smtClean="0"/>
              <a:t>Financialisation</a:t>
            </a:r>
            <a:r>
              <a:rPr lang="en-GB" dirty="0" smtClean="0"/>
              <a:t> of </a:t>
            </a:r>
            <a:r>
              <a:rPr lang="en-GB" dirty="0" err="1" smtClean="0"/>
              <a:t>pintimidates</a:t>
            </a:r>
            <a:r>
              <a:rPr lang="en-GB" dirty="0" smtClean="0"/>
              <a:t>, liberates, criminalises, inspires)</a:t>
            </a:r>
          </a:p>
          <a:p>
            <a:pPr marL="171450" indent="-171450">
              <a:buFont typeface="Arial"/>
              <a:buChar char="•"/>
            </a:pPr>
            <a:r>
              <a:rPr lang="en-GB" dirty="0" err="1" smtClean="0"/>
              <a:t>roducts</a:t>
            </a:r>
            <a:endParaRPr lang="en-GB" dirty="0" smtClean="0"/>
          </a:p>
          <a:p>
            <a:pPr marL="171450" indent="-171450">
              <a:buFont typeface="Arial"/>
              <a:buChar char="•"/>
            </a:pPr>
            <a:r>
              <a:rPr lang="en-GB" dirty="0" smtClean="0"/>
              <a:t>E.g. infrastructure </a:t>
            </a:r>
            <a:r>
              <a:rPr lang="en-GB" dirty="0" smtClean="0"/>
              <a:t>(</a:t>
            </a:r>
            <a:endParaRPr lang="en-GB" dirty="0" smtClean="0"/>
          </a:p>
          <a:p>
            <a:endParaRPr lang="en-GB" b="1"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20</a:t>
            </a:fld>
            <a:endParaRPr lang="en-GB"/>
          </a:p>
        </p:txBody>
      </p:sp>
    </p:spTree>
    <p:extLst>
      <p:ext uri="{BB962C8B-B14F-4D97-AF65-F5344CB8AC3E}">
        <p14:creationId xmlns:p14="http://schemas.microsoft.com/office/powerpoint/2010/main" val="42720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Effects of</a:t>
            </a:r>
            <a:r>
              <a:rPr lang="en-GB" baseline="0" dirty="0" smtClean="0"/>
              <a:t> globalisation?</a:t>
            </a:r>
          </a:p>
          <a:p>
            <a:pPr indent="0">
              <a:lnSpc>
                <a:spcPct val="120000"/>
              </a:lnSpc>
              <a:spcBef>
                <a:spcPts val="0"/>
              </a:spcBef>
            </a:pPr>
            <a:r>
              <a:rPr lang="en-GB" dirty="0" smtClean="0"/>
              <a:t>Globalisation can increase inequality through increased tax evasion.</a:t>
            </a:r>
          </a:p>
          <a:p>
            <a:pPr indent="0">
              <a:lnSpc>
                <a:spcPct val="120000"/>
              </a:lnSpc>
              <a:spcBef>
                <a:spcPts val="0"/>
              </a:spcBef>
            </a:pPr>
            <a:endParaRPr lang="en-GB" dirty="0" smtClean="0"/>
          </a:p>
          <a:p>
            <a:pPr indent="0">
              <a:lnSpc>
                <a:spcPct val="120000"/>
              </a:lnSpc>
              <a:spcBef>
                <a:spcPts val="0"/>
              </a:spcBef>
            </a:pPr>
            <a:r>
              <a:rPr lang="en-GB" dirty="0" smtClean="0"/>
              <a:t>There is disagreement about whether trade liberalisation increases or decreases inequality.</a:t>
            </a:r>
          </a:p>
          <a:p>
            <a:pPr indent="0">
              <a:lnSpc>
                <a:spcPct val="120000"/>
              </a:lnSpc>
              <a:spcBef>
                <a:spcPts val="0"/>
              </a:spcBef>
            </a:pPr>
            <a:endParaRPr lang="en-GB" dirty="0" smtClean="0"/>
          </a:p>
          <a:p>
            <a:pPr indent="0" fontAlgn="base">
              <a:lnSpc>
                <a:spcPct val="120000"/>
              </a:lnSpc>
              <a:spcBef>
                <a:spcPts val="0"/>
              </a:spcBef>
            </a:pPr>
            <a:r>
              <a:rPr lang="en-GB" dirty="0" smtClean="0"/>
              <a:t>The globalized economic system may allow for concentrations of wealth at the top of the income spectrum. Some suggest that this is only achieved through complicity of the local political system and that political decisions are crucial in understanding how economic factors influence inequality.</a:t>
            </a:r>
          </a:p>
          <a:p>
            <a:pPr indent="0" fontAlgn="base">
              <a:lnSpc>
                <a:spcPct val="120000"/>
              </a:lnSpc>
              <a:spcBef>
                <a:spcPts val="0"/>
              </a:spcBef>
            </a:pPr>
            <a:endParaRPr lang="en-GB" dirty="0" smtClean="0"/>
          </a:p>
          <a:p>
            <a:pPr indent="0">
              <a:lnSpc>
                <a:spcPct val="120000"/>
              </a:lnSpc>
              <a:spcBef>
                <a:spcPts val="0"/>
              </a:spcBef>
            </a:pPr>
            <a:r>
              <a:rPr lang="en-GB" dirty="0" smtClean="0"/>
              <a:t>Liberalisation of export rules may increase pay inequality between people working in the same industry. Research suggests that this may be because increased trade with developing nations has improved average living standards (by making goods more affordable) but decreased wages of low-skilled workers due to foreign competition, thereby increasing the gap between the middle and the bottom.</a:t>
            </a:r>
            <a:br>
              <a:rPr lang="en-GB"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2</a:t>
            </a:fld>
            <a:endParaRPr lang="en-GB"/>
          </a:p>
        </p:txBody>
      </p:sp>
    </p:spTree>
    <p:extLst>
      <p:ext uri="{BB962C8B-B14F-4D97-AF65-F5344CB8AC3E}">
        <p14:creationId xmlns:p14="http://schemas.microsoft.com/office/powerpoint/2010/main" val="212825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3</a:t>
            </a:fld>
            <a:endParaRPr lang="en-GB"/>
          </a:p>
        </p:txBody>
      </p:sp>
    </p:spTree>
    <p:extLst>
      <p:ext uri="{BB962C8B-B14F-4D97-AF65-F5344CB8AC3E}">
        <p14:creationId xmlns:p14="http://schemas.microsoft.com/office/powerpoint/2010/main" val="178708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solidFill>
                  <a:prstClr val="black"/>
                </a:solidFill>
                <a:latin typeface="Calibri"/>
              </a:rPr>
              <a:pPr/>
              <a:t>4</a:t>
            </a:fld>
            <a:endParaRPr lang="en-GB">
              <a:solidFill>
                <a:prstClr val="black"/>
              </a:solidFill>
              <a:latin typeface="Calibri"/>
            </a:endParaRPr>
          </a:p>
        </p:txBody>
      </p:sp>
    </p:spTree>
    <p:extLst>
      <p:ext uri="{BB962C8B-B14F-4D97-AF65-F5344CB8AC3E}">
        <p14:creationId xmlns:p14="http://schemas.microsoft.com/office/powerpoint/2010/main" val="382837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UK is currently one of the most unequal countries in the developed world. As you can see from this graph which shows the level of inequality in 30 OECD countries. The UK only has lower inequality than Mexico, the US, and Israel. Graph from: http://www.equalitytrust.org.uk/about-inequality/scale-and-trends Data</a:t>
            </a:r>
            <a:r>
              <a:rPr lang="en-GB" sz="1200" kern="1200" baseline="0" dirty="0" smtClean="0">
                <a:solidFill>
                  <a:schemeClr val="tx1"/>
                </a:solidFill>
                <a:effectLst/>
                <a:latin typeface="+mn-lt"/>
                <a:ea typeface="+mn-ea"/>
                <a:cs typeface="+mn-cs"/>
              </a:rPr>
              <a:t> from: http://www.lisdatacenter.org/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0CD5CF-4765-4093-9DE5-2E1326F4D60B}" type="slidenum">
              <a:rPr lang="en-GB" smtClean="0"/>
              <a:pPr/>
              <a:t>5</a:t>
            </a:fld>
            <a:endParaRPr lang="en-GB"/>
          </a:p>
        </p:txBody>
      </p:sp>
    </p:spTree>
    <p:extLst>
      <p:ext uri="{BB962C8B-B14F-4D97-AF65-F5344CB8AC3E}">
        <p14:creationId xmlns:p14="http://schemas.microsoft.com/office/powerpoint/2010/main" val="183140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6</a:t>
            </a:fld>
            <a:endParaRPr lang="en-GB"/>
          </a:p>
        </p:txBody>
      </p:sp>
    </p:spTree>
    <p:extLst>
      <p:ext uri="{BB962C8B-B14F-4D97-AF65-F5344CB8AC3E}">
        <p14:creationId xmlns:p14="http://schemas.microsoft.com/office/powerpoint/2010/main" val="41969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chart shows how much income each group gets in a year with the poorest group on the left and the richest on the right. The blue bars represent income before tax and benefits, the orange bars represent income after tax and benefits. Before tax and benefit the poorest 10% have on average £4k and the richest 10% has on average £105k (over 27 times as much). After tax and benefits, the poorest 10% has on average around £9k a year and a household in the top 10% has on average around £80,000 (almost 9 times as much).  Graph from: http://www.equalitytrust.org.uk/about-inequality/scale-and-trends Data from: http://www.ons.gov.uk/ons/rel/household-income/the-effects-of-taxes-and-benefits-on-household-income/2012-13/index.html</a:t>
            </a:r>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solidFill>
                  <a:prstClr val="black"/>
                </a:solidFill>
                <a:latin typeface="Calibri"/>
              </a:rPr>
              <a:pPr/>
              <a:t>7</a:t>
            </a:fld>
            <a:endParaRPr lang="en-GB">
              <a:solidFill>
                <a:prstClr val="black"/>
              </a:solidFill>
              <a:latin typeface="Calibri"/>
            </a:endParaRPr>
          </a:p>
        </p:txBody>
      </p:sp>
    </p:spTree>
    <p:extLst>
      <p:ext uri="{BB962C8B-B14F-4D97-AF65-F5344CB8AC3E}">
        <p14:creationId xmlns:p14="http://schemas.microsoft.com/office/powerpoint/2010/main" val="2097359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8</a:t>
            </a:fld>
            <a:endParaRPr lang="en-GB"/>
          </a:p>
        </p:txBody>
      </p:sp>
    </p:spTree>
    <p:extLst>
      <p:ext uri="{BB962C8B-B14F-4D97-AF65-F5344CB8AC3E}">
        <p14:creationId xmlns:p14="http://schemas.microsoft.com/office/powerpoint/2010/main" val="383683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0CD5CF-4765-4093-9DE5-2E1326F4D60B}" type="slidenum">
              <a:rPr lang="en-GB" smtClean="0"/>
              <a:pPr/>
              <a:t>9</a:t>
            </a:fld>
            <a:endParaRPr lang="en-GB"/>
          </a:p>
        </p:txBody>
      </p:sp>
    </p:spTree>
    <p:extLst>
      <p:ext uri="{BB962C8B-B14F-4D97-AF65-F5344CB8AC3E}">
        <p14:creationId xmlns:p14="http://schemas.microsoft.com/office/powerpoint/2010/main" val="3599980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1DDD36-1B3C-4542-9697-6BC8A858A36D}" type="datetimeFigureOut">
              <a:rPr lang="en-GB" smtClean="0"/>
              <a:pPr/>
              <a:t>03/10/2017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B5703-7979-4508-A0E4-D981CBAA11A5}" type="slidenum">
              <a:rPr lang="en-GB" smtClean="0"/>
              <a:pPr/>
              <a:t>‹#›</a:t>
            </a:fld>
            <a:endParaRPr lang="en-GB"/>
          </a:p>
        </p:txBody>
      </p:sp>
    </p:spTree>
    <p:extLst>
      <p:ext uri="{BB962C8B-B14F-4D97-AF65-F5344CB8AC3E}">
        <p14:creationId xmlns:p14="http://schemas.microsoft.com/office/powerpoint/2010/main" val="309713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DDD36-1B3C-4542-9697-6BC8A858A36D}" type="datetimeFigureOut">
              <a:rPr lang="en-GB" smtClean="0"/>
              <a:pPr/>
              <a:t>03/10/2017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B5703-7979-4508-A0E4-D981CBAA11A5}" type="slidenum">
              <a:rPr lang="en-GB" smtClean="0"/>
              <a:pPr/>
              <a:t>‹#›</a:t>
            </a:fld>
            <a:endParaRPr lang="en-GB"/>
          </a:p>
        </p:txBody>
      </p:sp>
    </p:spTree>
    <p:extLst>
      <p:ext uri="{BB962C8B-B14F-4D97-AF65-F5344CB8AC3E}">
        <p14:creationId xmlns:p14="http://schemas.microsoft.com/office/powerpoint/2010/main" val="386994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DDD36-1B3C-4542-9697-6BC8A858A36D}" type="datetimeFigureOut">
              <a:rPr lang="en-GB" smtClean="0"/>
              <a:pPr/>
              <a:t>03/10/2017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B5703-7979-4508-A0E4-D981CBAA11A5}" type="slidenum">
              <a:rPr lang="en-GB" smtClean="0"/>
              <a:pPr/>
              <a:t>‹#›</a:t>
            </a:fld>
            <a:endParaRPr lang="en-GB"/>
          </a:p>
        </p:txBody>
      </p:sp>
    </p:spTree>
    <p:extLst>
      <p:ext uri="{BB962C8B-B14F-4D97-AF65-F5344CB8AC3E}">
        <p14:creationId xmlns:p14="http://schemas.microsoft.com/office/powerpoint/2010/main" val="130808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97139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72822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81677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36791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7997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77729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24397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6207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DDD36-1B3C-4542-9697-6BC8A858A36D}" type="datetimeFigureOut">
              <a:rPr lang="en-GB" smtClean="0"/>
              <a:pPr/>
              <a:t>03/10/2017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B5703-7979-4508-A0E4-D981CBAA11A5}" type="slidenum">
              <a:rPr lang="en-GB" smtClean="0"/>
              <a:pPr/>
              <a:t>‹#›</a:t>
            </a:fld>
            <a:endParaRPr lang="en-GB"/>
          </a:p>
        </p:txBody>
      </p:sp>
    </p:spTree>
    <p:extLst>
      <p:ext uri="{BB962C8B-B14F-4D97-AF65-F5344CB8AC3E}">
        <p14:creationId xmlns:p14="http://schemas.microsoft.com/office/powerpoint/2010/main" val="3728226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08594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869940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308089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97139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728226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81677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36791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79971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77729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2439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DDD36-1B3C-4542-9697-6BC8A858A36D}" type="datetimeFigureOut">
              <a:rPr lang="en-GB" smtClean="0"/>
              <a:pPr/>
              <a:t>03/10/2017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B5703-7979-4508-A0E4-D981CBAA11A5}" type="slidenum">
              <a:rPr lang="en-GB" smtClean="0"/>
              <a:pPr/>
              <a:t>‹#›</a:t>
            </a:fld>
            <a:endParaRPr lang="en-GB"/>
          </a:p>
        </p:txBody>
      </p:sp>
    </p:spTree>
    <p:extLst>
      <p:ext uri="{BB962C8B-B14F-4D97-AF65-F5344CB8AC3E}">
        <p14:creationId xmlns:p14="http://schemas.microsoft.com/office/powerpoint/2010/main" val="2081677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62071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08594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869940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30808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1DDD36-1B3C-4542-9697-6BC8A858A36D}" type="datetimeFigureOut">
              <a:rPr lang="en-GB" smtClean="0"/>
              <a:pPr/>
              <a:t>03/10/2017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1B5703-7979-4508-A0E4-D981CBAA11A5}" type="slidenum">
              <a:rPr lang="en-GB" smtClean="0"/>
              <a:pPr/>
              <a:t>‹#›</a:t>
            </a:fld>
            <a:endParaRPr lang="en-GB"/>
          </a:p>
        </p:txBody>
      </p:sp>
    </p:spTree>
    <p:extLst>
      <p:ext uri="{BB962C8B-B14F-4D97-AF65-F5344CB8AC3E}">
        <p14:creationId xmlns:p14="http://schemas.microsoft.com/office/powerpoint/2010/main" val="193679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1DDD36-1B3C-4542-9697-6BC8A858A36D}" type="datetimeFigureOut">
              <a:rPr lang="en-GB" smtClean="0"/>
              <a:pPr/>
              <a:t>03/10/2017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1B5703-7979-4508-A0E4-D981CBAA11A5}" type="slidenum">
              <a:rPr lang="en-GB" smtClean="0"/>
              <a:pPr/>
              <a:t>‹#›</a:t>
            </a:fld>
            <a:endParaRPr lang="en-GB"/>
          </a:p>
        </p:txBody>
      </p:sp>
    </p:spTree>
    <p:extLst>
      <p:ext uri="{BB962C8B-B14F-4D97-AF65-F5344CB8AC3E}">
        <p14:creationId xmlns:p14="http://schemas.microsoft.com/office/powerpoint/2010/main" val="207997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1DDD36-1B3C-4542-9697-6BC8A858A36D}" type="datetimeFigureOut">
              <a:rPr lang="en-GB" smtClean="0"/>
              <a:pPr/>
              <a:t>03/10/2017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1B5703-7979-4508-A0E4-D981CBAA11A5}" type="slidenum">
              <a:rPr lang="en-GB" smtClean="0"/>
              <a:pPr/>
              <a:t>‹#›</a:t>
            </a:fld>
            <a:endParaRPr lang="en-GB"/>
          </a:p>
        </p:txBody>
      </p:sp>
    </p:spTree>
    <p:extLst>
      <p:ext uri="{BB962C8B-B14F-4D97-AF65-F5344CB8AC3E}">
        <p14:creationId xmlns:p14="http://schemas.microsoft.com/office/powerpoint/2010/main" val="367772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DD36-1B3C-4542-9697-6BC8A858A36D}" type="datetimeFigureOut">
              <a:rPr lang="en-GB" smtClean="0"/>
              <a:pPr/>
              <a:t>03/10/2017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1B5703-7979-4508-A0E4-D981CBAA11A5}" type="slidenum">
              <a:rPr lang="en-GB" smtClean="0"/>
              <a:pPr/>
              <a:t>‹#›</a:t>
            </a:fld>
            <a:endParaRPr lang="en-GB"/>
          </a:p>
        </p:txBody>
      </p:sp>
    </p:spTree>
    <p:extLst>
      <p:ext uri="{BB962C8B-B14F-4D97-AF65-F5344CB8AC3E}">
        <p14:creationId xmlns:p14="http://schemas.microsoft.com/office/powerpoint/2010/main" val="32439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DD36-1B3C-4542-9697-6BC8A858A36D}" type="datetimeFigureOut">
              <a:rPr lang="en-GB" smtClean="0"/>
              <a:pPr/>
              <a:t>03/10/2017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1B5703-7979-4508-A0E4-D981CBAA11A5}" type="slidenum">
              <a:rPr lang="en-GB" smtClean="0"/>
              <a:pPr/>
              <a:t>‹#›</a:t>
            </a:fld>
            <a:endParaRPr lang="en-GB"/>
          </a:p>
        </p:txBody>
      </p:sp>
    </p:spTree>
    <p:extLst>
      <p:ext uri="{BB962C8B-B14F-4D97-AF65-F5344CB8AC3E}">
        <p14:creationId xmlns:p14="http://schemas.microsoft.com/office/powerpoint/2010/main" val="366207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DD36-1B3C-4542-9697-6BC8A858A36D}" type="datetimeFigureOut">
              <a:rPr lang="en-GB" smtClean="0"/>
              <a:pPr/>
              <a:t>03/10/2017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1B5703-7979-4508-A0E4-D981CBAA11A5}" type="slidenum">
              <a:rPr lang="en-GB" smtClean="0"/>
              <a:pPr/>
              <a:t>‹#›</a:t>
            </a:fld>
            <a:endParaRPr lang="en-GB"/>
          </a:p>
        </p:txBody>
      </p:sp>
    </p:spTree>
    <p:extLst>
      <p:ext uri="{BB962C8B-B14F-4D97-AF65-F5344CB8AC3E}">
        <p14:creationId xmlns:p14="http://schemas.microsoft.com/office/powerpoint/2010/main" val="300859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DDD36-1B3C-4542-9697-6BC8A858A36D}" type="datetimeFigureOut">
              <a:rPr lang="en-GB" smtClean="0"/>
              <a:pPr/>
              <a:t>03/10/2017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B5703-7979-4508-A0E4-D981CBAA11A5}" type="slidenum">
              <a:rPr lang="en-GB" smtClean="0"/>
              <a:pPr/>
              <a:t>‹#›</a:t>
            </a:fld>
            <a:endParaRPr lang="en-GB"/>
          </a:p>
        </p:txBody>
      </p:sp>
    </p:spTree>
    <p:extLst>
      <p:ext uri="{BB962C8B-B14F-4D97-AF65-F5344CB8AC3E}">
        <p14:creationId xmlns:p14="http://schemas.microsoft.com/office/powerpoint/2010/main" val="416010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160105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DDD36-1B3C-4542-9697-6BC8A858A36D}" type="datetimeFigureOut">
              <a:rPr lang="en-GB" smtClean="0">
                <a:solidFill>
                  <a:prstClr val="black">
                    <a:tint val="75000"/>
                  </a:prstClr>
                </a:solidFill>
                <a:latin typeface="Calibri"/>
              </a:rPr>
              <a:pPr/>
              <a:t>03/10/2017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B5703-7979-4508-A0E4-D981CBAA11A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160105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Wanda.Wyporska@equalitytrust.org.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229" y="1747296"/>
            <a:ext cx="10058400" cy="2299764"/>
          </a:xfrm>
          <a:prstGeom prst="rect">
            <a:avLst/>
          </a:prstGeom>
        </p:spPr>
      </p:pic>
      <p:sp>
        <p:nvSpPr>
          <p:cNvPr id="5" name="TextBox 4"/>
          <p:cNvSpPr txBox="1"/>
          <p:nvPr/>
        </p:nvSpPr>
        <p:spPr>
          <a:xfrm>
            <a:off x="1752397" y="3905298"/>
            <a:ext cx="8614064" cy="1569660"/>
          </a:xfrm>
          <a:prstGeom prst="rect">
            <a:avLst/>
          </a:prstGeom>
          <a:noFill/>
        </p:spPr>
        <p:txBody>
          <a:bodyPr wrap="square" rtlCol="0">
            <a:spAutoFit/>
          </a:bodyPr>
          <a:lstStyle/>
          <a:p>
            <a:pPr algn="ctr"/>
            <a:r>
              <a:rPr lang="en-GB" sz="3200" dirty="0" smtClean="0"/>
              <a:t>Dr Wanda Wyporska, FRSA, </a:t>
            </a:r>
          </a:p>
          <a:p>
            <a:pPr algn="ctr"/>
            <a:r>
              <a:rPr lang="en-GB" sz="3200" dirty="0" smtClean="0"/>
              <a:t>Visiting Fellow, University of York	</a:t>
            </a:r>
          </a:p>
          <a:p>
            <a:pPr algn="ctr"/>
            <a:r>
              <a:rPr lang="en-GB" sz="3200" dirty="0" smtClean="0">
                <a:solidFill>
                  <a:srgbClr val="009360"/>
                </a:solidFill>
              </a:rPr>
              <a:t>Executive Director</a:t>
            </a:r>
            <a:endParaRPr lang="en-GB" sz="3200" dirty="0">
              <a:solidFill>
                <a:srgbClr val="009360"/>
              </a:solidFill>
            </a:endParaRPr>
          </a:p>
        </p:txBody>
      </p:sp>
    </p:spTree>
    <p:extLst>
      <p:ext uri="{BB962C8B-B14F-4D97-AF65-F5344CB8AC3E}">
        <p14:creationId xmlns:p14="http://schemas.microsoft.com/office/powerpoint/2010/main" val="57949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671052" y="369231"/>
            <a:ext cx="10747548" cy="5373774"/>
          </a:xfrm>
          <a:prstGeom prst="rect">
            <a:avLst/>
          </a:prstGeom>
        </p:spPr>
      </p:pic>
    </p:spTree>
    <p:extLst>
      <p:ext uri="{BB962C8B-B14F-4D97-AF65-F5344CB8AC3E}">
        <p14:creationId xmlns:p14="http://schemas.microsoft.com/office/powerpoint/2010/main" val="283310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8.jpg"/>
          <p:cNvPicPr>
            <a:picLocks noChangeAspect="1"/>
          </p:cNvPicPr>
          <p:nvPr/>
        </p:nvPicPr>
        <p:blipFill rotWithShape="1">
          <a:blip r:embed="rId2">
            <a:extLst>
              <a:ext uri="{28A0092B-C50C-407E-A947-70E740481C1C}">
                <a14:useLocalDpi xmlns:a14="http://schemas.microsoft.com/office/drawing/2010/main" val="0"/>
              </a:ext>
            </a:extLst>
          </a:blip>
          <a:srcRect t="4877" b="8943"/>
          <a:stretch/>
        </p:blipFill>
        <p:spPr>
          <a:xfrm>
            <a:off x="1494264" y="334537"/>
            <a:ext cx="9144000" cy="5910146"/>
          </a:xfrm>
          <a:prstGeom prst="rect">
            <a:avLst/>
          </a:prstGeom>
        </p:spPr>
      </p:pic>
    </p:spTree>
    <p:extLst>
      <p:ext uri="{BB962C8B-B14F-4D97-AF65-F5344CB8AC3E}">
        <p14:creationId xmlns:p14="http://schemas.microsoft.com/office/powerpoint/2010/main" val="282773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GB" b="1" dirty="0" smtClean="0"/>
              <a:t>Reflections on the effects of </a:t>
            </a:r>
            <a:r>
              <a:rPr lang="en-GB" b="1" dirty="0"/>
              <a:t>i</a:t>
            </a:r>
            <a:r>
              <a:rPr lang="en-GB" b="1" dirty="0" smtClean="0"/>
              <a:t>nequality</a:t>
            </a:r>
            <a:endParaRPr lang="en-GB" b="1" dirty="0"/>
          </a:p>
        </p:txBody>
      </p:sp>
      <p:sp>
        <p:nvSpPr>
          <p:cNvPr id="3" name="Content Placeholder 2"/>
          <p:cNvSpPr>
            <a:spLocks noGrp="1"/>
          </p:cNvSpPr>
          <p:nvPr>
            <p:ph sz="half" idx="2"/>
          </p:nvPr>
        </p:nvSpPr>
        <p:spPr/>
        <p:txBody>
          <a:bodyPr/>
          <a:lstStyle/>
          <a:p>
            <a:r>
              <a:rPr lang="en-GB" sz="3200" dirty="0"/>
              <a:t>Education and Social </a:t>
            </a:r>
            <a:r>
              <a:rPr lang="en-GB" sz="3200" dirty="0" smtClean="0"/>
              <a:t>Mobility</a:t>
            </a:r>
          </a:p>
          <a:p>
            <a:r>
              <a:rPr lang="en-GB" sz="3200" dirty="0"/>
              <a:t>Crisis, debt and </a:t>
            </a:r>
            <a:r>
              <a:rPr lang="en-GB" sz="3200" dirty="0" smtClean="0"/>
              <a:t>inflation</a:t>
            </a:r>
          </a:p>
          <a:p>
            <a:r>
              <a:rPr lang="en-US" sz="3200" dirty="0" smtClean="0"/>
              <a:t>Physical health</a:t>
            </a:r>
          </a:p>
          <a:p>
            <a:r>
              <a:rPr lang="en-US" sz="3200" dirty="0" smtClean="0"/>
              <a:t>Mental Health</a:t>
            </a:r>
          </a:p>
          <a:p>
            <a:r>
              <a:rPr lang="en-GB" sz="3200" dirty="0"/>
              <a:t>Engagement with Politics and </a:t>
            </a:r>
            <a:r>
              <a:rPr lang="en-GB" sz="3200" dirty="0" smtClean="0"/>
              <a:t>Society</a:t>
            </a:r>
          </a:p>
          <a:p>
            <a:r>
              <a:rPr lang="en-GB" sz="3200" dirty="0" smtClean="0"/>
              <a:t>Trust</a:t>
            </a:r>
            <a:endParaRPr lang="en-US" sz="3200" dirty="0" smtClean="0"/>
          </a:p>
          <a:p>
            <a:endParaRPr lang="en-US" dirty="0" smtClean="0"/>
          </a:p>
          <a:p>
            <a:endParaRPr lang="en-US" dirty="0"/>
          </a:p>
        </p:txBody>
      </p:sp>
      <p:pic>
        <p:nvPicPr>
          <p:cNvPr id="8" name="Picture 7" descr="SpiritLevel-19-March.jpg"/>
          <p:cNvPicPr>
            <a:picLocks noChangeAspect="1"/>
          </p:cNvPicPr>
          <p:nvPr/>
        </p:nvPicPr>
        <p:blipFill rotWithShape="1">
          <a:blip r:embed="rId4">
            <a:extLst>
              <a:ext uri="{28A0092B-C50C-407E-A947-70E740481C1C}">
                <a14:useLocalDpi xmlns:a14="http://schemas.microsoft.com/office/drawing/2010/main" val="0"/>
              </a:ext>
            </a:extLst>
          </a:blip>
          <a:srcRect l="53576" t="9903" r="6817" b="15995"/>
          <a:stretch/>
        </p:blipFill>
        <p:spPr>
          <a:xfrm>
            <a:off x="1605028" y="1354668"/>
            <a:ext cx="3232234" cy="4859994"/>
          </a:xfrm>
          <a:prstGeom prst="rect">
            <a:avLst/>
          </a:prstGeom>
        </p:spPr>
      </p:pic>
    </p:spTree>
    <p:extLst>
      <p:ext uri="{BB962C8B-B14F-4D97-AF65-F5344CB8AC3E}">
        <p14:creationId xmlns:p14="http://schemas.microsoft.com/office/powerpoint/2010/main" val="2799589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GB" b="1" dirty="0" smtClean="0"/>
              <a:t>What does this look like?</a:t>
            </a:r>
            <a:endParaRPr lang="en-GB" b="1" dirty="0"/>
          </a:p>
        </p:txBody>
      </p:sp>
      <p:sp>
        <p:nvSpPr>
          <p:cNvPr id="10" name="Content Placeholder 9"/>
          <p:cNvSpPr>
            <a:spLocks noGrp="1"/>
          </p:cNvSpPr>
          <p:nvPr>
            <p:ph idx="1"/>
          </p:nvPr>
        </p:nvSpPr>
        <p:spPr>
          <a:xfrm>
            <a:off x="838200" y="1825625"/>
            <a:ext cx="10515600" cy="4278613"/>
          </a:xfrm>
        </p:spPr>
        <p:txBody>
          <a:bodyPr>
            <a:normAutofit fontScale="70000" lnSpcReduction="20000"/>
          </a:bodyPr>
          <a:lstStyle/>
          <a:p>
            <a:pPr>
              <a:lnSpc>
                <a:spcPct val="120000"/>
              </a:lnSpc>
            </a:pPr>
            <a:r>
              <a:rPr lang="en-GB" sz="3100" dirty="0"/>
              <a:t>Inequality encourages us to see each other as potential threats and we are therefore more likely to adopt “dominance strategies” (competition, bullying, violence).</a:t>
            </a:r>
          </a:p>
          <a:p>
            <a:pPr>
              <a:lnSpc>
                <a:spcPct val="120000"/>
              </a:lnSpc>
            </a:pPr>
            <a:endParaRPr lang="en-GB" sz="3100" dirty="0"/>
          </a:p>
          <a:p>
            <a:pPr>
              <a:lnSpc>
                <a:spcPct val="120000"/>
              </a:lnSpc>
            </a:pPr>
            <a:r>
              <a:rPr lang="en-GB" sz="3100" dirty="0"/>
              <a:t>Greater equality encourages us to see each other as potential allies and we are therefore more likely to adopt “affiliative strategies” (co-operation, helping, kindness).</a:t>
            </a:r>
          </a:p>
          <a:p>
            <a:pPr>
              <a:lnSpc>
                <a:spcPct val="120000"/>
              </a:lnSpc>
              <a:buFont typeface="Arial" charset="0"/>
              <a:buNone/>
            </a:pPr>
            <a:endParaRPr lang="en-GB" sz="3100" dirty="0"/>
          </a:p>
          <a:p>
            <a:pPr>
              <a:lnSpc>
                <a:spcPct val="120000"/>
              </a:lnSpc>
            </a:pPr>
            <a:r>
              <a:rPr lang="en-GB" sz="3100" dirty="0"/>
              <a:t>Inequality encourages us to bow down before power and kick down on those less powerful – </a:t>
            </a:r>
            <a:r>
              <a:rPr lang="en-GB" sz="3100" u="sng" dirty="0"/>
              <a:t>in order to shore up our own social status</a:t>
            </a:r>
            <a:r>
              <a:rPr lang="en-GB" sz="3100" dirty="0"/>
              <a:t>. In monkeys this observed behaviour has been termed the “Bicycling Reaction”.</a:t>
            </a:r>
          </a:p>
          <a:p>
            <a:endParaRPr lang="en-GB" dirty="0"/>
          </a:p>
        </p:txBody>
      </p:sp>
    </p:spTree>
    <p:extLst>
      <p:ext uri="{BB962C8B-B14F-4D97-AF65-F5344CB8AC3E}">
        <p14:creationId xmlns:p14="http://schemas.microsoft.com/office/powerpoint/2010/main" val="1363085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GB" dirty="0"/>
              <a:t>Isn’t this just all about class?</a:t>
            </a:r>
            <a:endParaRPr lang="en-GB" b="1" dirty="0"/>
          </a:p>
        </p:txBody>
      </p:sp>
      <p:sp>
        <p:nvSpPr>
          <p:cNvPr id="10" name="Content Placeholder 9"/>
          <p:cNvSpPr>
            <a:spLocks noGrp="1"/>
          </p:cNvSpPr>
          <p:nvPr>
            <p:ph idx="1"/>
          </p:nvPr>
        </p:nvSpPr>
        <p:spPr>
          <a:xfrm>
            <a:off x="838200" y="1825625"/>
            <a:ext cx="10515600" cy="4278613"/>
          </a:xfrm>
        </p:spPr>
        <p:txBody>
          <a:bodyPr>
            <a:normAutofit/>
          </a:bodyPr>
          <a:lstStyle/>
          <a:p>
            <a:pPr marL="0" indent="0" algn="ctr">
              <a:buNone/>
            </a:pPr>
            <a:r>
              <a:rPr lang="en-GB" i="1" dirty="0"/>
              <a:t>“Rather than thinking of the effects of income distribution and of social class as separate influences on health and social functioning, </a:t>
            </a:r>
            <a:r>
              <a:rPr lang="en-GB" i="1" u="sng" dirty="0"/>
              <a:t>it is more accurate to think of income inequality as providing the framework around which social class differentiation takes place</a:t>
            </a:r>
            <a:r>
              <a:rPr lang="en-GB" i="1" dirty="0"/>
              <a:t>. Wider income differences lead to bigger social distances, more marked differentiation in terms of housing, cars, clothing and all the cultural markers of status -  and so to a more divided society.”</a:t>
            </a:r>
          </a:p>
          <a:p>
            <a:pPr marL="0" indent="0" algn="ctr">
              <a:buNone/>
            </a:pPr>
            <a:endParaRPr lang="en-GB" i="1" dirty="0"/>
          </a:p>
          <a:p>
            <a:pPr marL="0" indent="0" algn="r">
              <a:buNone/>
            </a:pPr>
            <a:r>
              <a:rPr lang="en-GB" sz="2000" b="1" i="1" dirty="0"/>
              <a:t>Wilkinson &amp; Pickett: FAQs, The Equality Trust website</a:t>
            </a:r>
          </a:p>
          <a:p>
            <a:endParaRPr lang="en-GB" dirty="0"/>
          </a:p>
        </p:txBody>
      </p:sp>
    </p:spTree>
    <p:extLst>
      <p:ext uri="{BB962C8B-B14F-4D97-AF65-F5344CB8AC3E}">
        <p14:creationId xmlns:p14="http://schemas.microsoft.com/office/powerpoint/2010/main" val="3693800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8914"/>
            <a:ext cx="8928100" cy="936625"/>
          </a:xfrm>
          <a:ln>
            <a:noFill/>
          </a:ln>
          <a:extLst/>
        </p:spPr>
        <p:style>
          <a:lnRef idx="2">
            <a:schemeClr val="dk1"/>
          </a:lnRef>
          <a:fillRef idx="1">
            <a:schemeClr val="lt1"/>
          </a:fillRef>
          <a:effectRef idx="0">
            <a:schemeClr val="dk1"/>
          </a:effectRef>
          <a:fontRef idx="minor">
            <a:schemeClr val="dk1"/>
          </a:fontRef>
        </p:style>
        <p:txBody>
          <a:bodyPr>
            <a:noAutofit/>
          </a:bodyPr>
          <a:lstStyle/>
          <a:p>
            <a:pPr>
              <a:defRPr/>
            </a:pPr>
            <a:r>
              <a:rPr lang="en-GB" altLang="en-US" sz="2400" b="1" i="1" dirty="0" smtClean="0">
                <a:solidFill>
                  <a:schemeClr val="tx1"/>
                </a:solidFill>
                <a:latin typeface="Gill Sans MT Pro Book"/>
                <a:ea typeface="Gill Sans MT Pro Book"/>
                <a:cs typeface="Gill Sans MT Pro Book"/>
              </a:rPr>
              <a:t>How </a:t>
            </a:r>
            <a:r>
              <a:rPr lang="en-GB" altLang="en-US" sz="2400" b="1" i="1" dirty="0">
                <a:solidFill>
                  <a:schemeClr val="tx1"/>
                </a:solidFill>
                <a:latin typeface="Gill Sans MT Pro Book"/>
                <a:ea typeface="Gill Sans MT Pro Book"/>
                <a:cs typeface="Gill Sans MT Pro Book"/>
              </a:rPr>
              <a:t>material differences create social distances...</a:t>
            </a:r>
            <a:endParaRPr lang="en-US" altLang="en-US" sz="3600" b="1" dirty="0">
              <a:solidFill>
                <a:srgbClr val="FF0000"/>
              </a:solidFill>
              <a:latin typeface="Gill Sans MT Pro Book"/>
              <a:ea typeface="Gill Sans MT Pro Book"/>
              <a:cs typeface="Gill Sans MT Pro Book"/>
            </a:endParaRPr>
          </a:p>
        </p:txBody>
      </p:sp>
      <p:sp>
        <p:nvSpPr>
          <p:cNvPr id="9" name="TextBox 8"/>
          <p:cNvSpPr txBox="1"/>
          <p:nvPr/>
        </p:nvSpPr>
        <p:spPr>
          <a:xfrm>
            <a:off x="1924051" y="6503988"/>
            <a:ext cx="2974975" cy="246062"/>
          </a:xfrm>
          <a:prstGeom prst="rect">
            <a:avLst/>
          </a:prstGeom>
          <a:noFill/>
        </p:spPr>
        <p:txBody>
          <a:bodyPr>
            <a:spAutoFit/>
          </a:bodyPr>
          <a:lstStyle/>
          <a:p>
            <a:pPr>
              <a:defRPr/>
            </a:pPr>
            <a:r>
              <a:rPr lang="en-GB" sz="1000" i="1" dirty="0">
                <a:latin typeface="+mj-lt"/>
              </a:rPr>
              <a:t>Source: Wilkinson &amp; Pickett, The Spirit Level (2009)</a:t>
            </a:r>
          </a:p>
        </p:txBody>
      </p:sp>
      <p:pic>
        <p:nvPicPr>
          <p:cNvPr id="26627" name="Picture 2" descr="TET_logo_CMYK.eps"/>
          <p:cNvPicPr>
            <a:picLocks noChangeAspect="1"/>
          </p:cNvPicPr>
          <p:nvPr/>
        </p:nvPicPr>
        <p:blipFill>
          <a:blip r:embed="rId2"/>
          <a:srcRect/>
          <a:stretch>
            <a:fillRect/>
          </a:stretch>
        </p:blipFill>
        <p:spPr bwMode="auto">
          <a:xfrm>
            <a:off x="8575676" y="6594476"/>
            <a:ext cx="1692275" cy="130175"/>
          </a:xfrm>
          <a:prstGeom prst="rect">
            <a:avLst/>
          </a:prstGeom>
          <a:noFill/>
          <a:ln w="9525">
            <a:noFill/>
            <a:miter lim="800000"/>
            <a:headEnd/>
            <a:tailEnd/>
          </a:ln>
        </p:spPr>
      </p:pic>
      <p:cxnSp>
        <p:nvCxnSpPr>
          <p:cNvPr id="11" name="Straight Connector 10"/>
          <p:cNvCxnSpPr/>
          <p:nvPr/>
        </p:nvCxnSpPr>
        <p:spPr>
          <a:xfrm>
            <a:off x="2008189" y="6494463"/>
            <a:ext cx="8239125" cy="0"/>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 name="Oval 12"/>
          <p:cNvSpPr>
            <a:spLocks noGrp="1" noChangeArrowheads="1"/>
          </p:cNvSpPr>
          <p:nvPr>
            <p:ph idx="1"/>
          </p:nvPr>
        </p:nvSpPr>
        <p:spPr>
          <a:xfrm>
            <a:off x="4359276" y="5732464"/>
            <a:ext cx="3311525" cy="720725"/>
          </a:xfrm>
          <a:prstGeom prst="ellipse">
            <a:avLst/>
          </a:prstGeom>
          <a:solidFill>
            <a:schemeClr val="accent5">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wrap="none" anchor="ctr">
            <a:normAutofit fontScale="92500" lnSpcReduction="20000"/>
          </a:bodyPr>
          <a:lstStyle/>
          <a:p>
            <a:pPr algn="ctr">
              <a:lnSpc>
                <a:spcPct val="100000"/>
              </a:lnSpc>
              <a:buNone/>
              <a:defRPr/>
            </a:pPr>
            <a:r>
              <a:rPr lang="en-GB" altLang="en-US" sz="1800" b="1" dirty="0">
                <a:solidFill>
                  <a:schemeClr val="tx1"/>
                </a:solidFill>
                <a:latin typeface="Gill Sans MT Pro Book"/>
              </a:rPr>
              <a:t/>
            </a:r>
            <a:br>
              <a:rPr lang="en-GB" altLang="en-US" sz="1800" b="1" dirty="0">
                <a:solidFill>
                  <a:schemeClr val="tx1"/>
                </a:solidFill>
                <a:latin typeface="Gill Sans MT Pro Book"/>
              </a:rPr>
            </a:br>
            <a:r>
              <a:rPr lang="en-GB" altLang="en-US" sz="1800" b="1" dirty="0">
                <a:solidFill>
                  <a:schemeClr val="tx1"/>
                </a:solidFill>
                <a:latin typeface="Gill Sans MT Pro Book"/>
              </a:rPr>
              <a:t>More inequality</a:t>
            </a:r>
            <a:endParaRPr lang="en-US" altLang="en-US" sz="1800" b="1" dirty="0">
              <a:solidFill>
                <a:schemeClr val="tx1"/>
              </a:solidFill>
              <a:latin typeface="Gill Sans MT Pro Book"/>
            </a:endParaRPr>
          </a:p>
        </p:txBody>
      </p:sp>
      <p:sp>
        <p:nvSpPr>
          <p:cNvPr id="15" name="Oval 13"/>
          <p:cNvSpPr>
            <a:spLocks noChangeArrowheads="1"/>
          </p:cNvSpPr>
          <p:nvPr/>
        </p:nvSpPr>
        <p:spPr bwMode="auto">
          <a:xfrm>
            <a:off x="2927350" y="4437064"/>
            <a:ext cx="6192838" cy="1152525"/>
          </a:xfrm>
          <a:prstGeom prst="ellipse">
            <a:avLst/>
          </a:prstGeom>
          <a:solidFill>
            <a:schemeClr val="accent5">
              <a:lumMod val="40000"/>
              <a:lumOff val="60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defRPr>
                <a:solidFill>
                  <a:schemeClr val="bg1"/>
                </a:solidFill>
                <a:latin typeface="Arial" pitchFamily="34" charset="0"/>
              </a:defRPr>
            </a:lvl1pPr>
            <a:lvl2pPr marL="742950" indent="-285750" eaLnBrk="0" hangingPunct="0">
              <a:defRPr>
                <a:solidFill>
                  <a:schemeClr val="bg1"/>
                </a:solidFill>
                <a:latin typeface="Arial" pitchFamily="34" charset="0"/>
              </a:defRPr>
            </a:lvl2pPr>
            <a:lvl3pPr marL="1143000" indent="-228600" eaLnBrk="0" hangingPunct="0">
              <a:defRPr>
                <a:solidFill>
                  <a:schemeClr val="bg1"/>
                </a:solidFill>
                <a:latin typeface="Arial" pitchFamily="34" charset="0"/>
              </a:defRPr>
            </a:lvl3pPr>
            <a:lvl4pPr marL="1600200" indent="-228600" eaLnBrk="0" hangingPunct="0">
              <a:defRPr>
                <a:solidFill>
                  <a:schemeClr val="bg1"/>
                </a:solidFill>
                <a:latin typeface="Arial" pitchFamily="34" charset="0"/>
              </a:defRPr>
            </a:lvl4pPr>
            <a:lvl5pPr marL="2057400" indent="-228600" eaLnBrk="0" hangingPunct="0">
              <a:defRPr>
                <a:solidFill>
                  <a:schemeClr val="bg1"/>
                </a:solidFill>
                <a:latin typeface="Arial" pitchFamily="34" charset="0"/>
              </a:defRPr>
            </a:lvl5pPr>
            <a:lvl6pPr marL="2514600" indent="-228600"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6pPr>
            <a:lvl7pPr marL="2971800" indent="-228600"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7pPr>
            <a:lvl8pPr marL="3429000" indent="-228600"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8pPr>
            <a:lvl9pPr marL="3886200" indent="-228600"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9pPr>
          </a:lstStyle>
          <a:p>
            <a:pPr algn="ctr" eaLnBrk="1" hangingPunct="1">
              <a:defRPr/>
            </a:pPr>
            <a:r>
              <a:rPr lang="en-GB" altLang="en-US" b="1">
                <a:solidFill>
                  <a:schemeClr val="tx1"/>
                </a:solidFill>
                <a:latin typeface="Gill Sans MT Pro Book"/>
              </a:rPr>
              <a:t>More superiority and inferiority</a:t>
            </a:r>
          </a:p>
          <a:p>
            <a:pPr algn="ctr" eaLnBrk="1" hangingPunct="1">
              <a:defRPr/>
            </a:pPr>
            <a:r>
              <a:rPr lang="en-GB" altLang="en-US" b="1">
                <a:solidFill>
                  <a:schemeClr val="tx1"/>
                </a:solidFill>
                <a:latin typeface="Gill Sans MT Pro Book"/>
              </a:rPr>
              <a:t> More status competition and consumerism</a:t>
            </a:r>
          </a:p>
          <a:p>
            <a:pPr algn="ctr" eaLnBrk="1" hangingPunct="1">
              <a:defRPr/>
            </a:pPr>
            <a:r>
              <a:rPr lang="en-GB" altLang="en-US" b="1">
                <a:solidFill>
                  <a:schemeClr val="tx1"/>
                </a:solidFill>
                <a:latin typeface="Gill Sans MT Pro Book"/>
              </a:rPr>
              <a:t>  More status insecurity</a:t>
            </a:r>
            <a:endParaRPr lang="en-US" altLang="en-US" b="1">
              <a:solidFill>
                <a:schemeClr val="tx1"/>
              </a:solidFill>
              <a:latin typeface="Gill Sans MT Pro Book"/>
            </a:endParaRPr>
          </a:p>
        </p:txBody>
      </p:sp>
      <p:sp>
        <p:nvSpPr>
          <p:cNvPr id="16" name="Oval 14"/>
          <p:cNvSpPr>
            <a:spLocks noChangeArrowheads="1"/>
          </p:cNvSpPr>
          <p:nvPr/>
        </p:nvSpPr>
        <p:spPr bwMode="auto">
          <a:xfrm>
            <a:off x="1774826" y="2636839"/>
            <a:ext cx="8569325" cy="1728787"/>
          </a:xfrm>
          <a:prstGeom prst="ellipse">
            <a:avLst/>
          </a:prstGeom>
          <a:solidFill>
            <a:schemeClr val="accent5">
              <a:lumMod val="40000"/>
              <a:lumOff val="60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defRPr>
                <a:solidFill>
                  <a:schemeClr val="bg1"/>
                </a:solidFill>
                <a:latin typeface="Arial" pitchFamily="34" charset="0"/>
              </a:defRPr>
            </a:lvl1pPr>
            <a:lvl2pPr marL="742950" indent="-285750" eaLnBrk="0" hangingPunct="0">
              <a:defRPr>
                <a:solidFill>
                  <a:schemeClr val="bg1"/>
                </a:solidFill>
                <a:latin typeface="Arial" pitchFamily="34" charset="0"/>
              </a:defRPr>
            </a:lvl2pPr>
            <a:lvl3pPr marL="1143000" indent="-228600" eaLnBrk="0" hangingPunct="0">
              <a:defRPr>
                <a:solidFill>
                  <a:schemeClr val="bg1"/>
                </a:solidFill>
                <a:latin typeface="Arial" pitchFamily="34" charset="0"/>
              </a:defRPr>
            </a:lvl3pPr>
            <a:lvl4pPr marL="1600200" indent="-228600" eaLnBrk="0" hangingPunct="0">
              <a:defRPr>
                <a:solidFill>
                  <a:schemeClr val="bg1"/>
                </a:solidFill>
                <a:latin typeface="Arial" pitchFamily="34" charset="0"/>
              </a:defRPr>
            </a:lvl4pPr>
            <a:lvl5pPr marL="2057400" indent="-228600" eaLnBrk="0" hangingPunct="0">
              <a:defRPr>
                <a:solidFill>
                  <a:schemeClr val="bg1"/>
                </a:solidFill>
                <a:latin typeface="Arial" pitchFamily="34" charset="0"/>
              </a:defRPr>
            </a:lvl5pPr>
            <a:lvl6pPr marL="2514600" indent="-228600"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6pPr>
            <a:lvl7pPr marL="2971800" indent="-228600"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7pPr>
            <a:lvl8pPr marL="3429000" indent="-228600"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8pPr>
            <a:lvl9pPr marL="3886200" indent="-228600"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9pPr>
          </a:lstStyle>
          <a:p>
            <a:pPr algn="ctr" eaLnBrk="1" hangingPunct="1">
              <a:defRPr/>
            </a:pPr>
            <a:r>
              <a:rPr lang="en-GB" altLang="en-US" b="1" dirty="0">
                <a:solidFill>
                  <a:schemeClr val="tx1"/>
                </a:solidFill>
                <a:latin typeface="Gill Sans MT Pro Book"/>
              </a:rPr>
              <a:t>More worry about how we are seen and judged</a:t>
            </a:r>
            <a:br>
              <a:rPr lang="en-GB" altLang="en-US" b="1" dirty="0">
                <a:solidFill>
                  <a:schemeClr val="tx1"/>
                </a:solidFill>
                <a:latin typeface="Gill Sans MT Pro Book"/>
              </a:rPr>
            </a:br>
            <a:r>
              <a:rPr lang="en-GB" altLang="en-US" b="1" dirty="0">
                <a:solidFill>
                  <a:schemeClr val="tx1"/>
                </a:solidFill>
                <a:latin typeface="Gill Sans MT Pro Book"/>
              </a:rPr>
              <a:t>More “social evaluation anxiety” – more worry about </a:t>
            </a:r>
            <a:r>
              <a:rPr lang="en-GB" altLang="en-US" b="1" u="sng" dirty="0">
                <a:solidFill>
                  <a:schemeClr val="tx1"/>
                </a:solidFill>
                <a:latin typeface="Gill Sans MT Pro Book"/>
              </a:rPr>
              <a:t>DISRESPECT</a:t>
            </a:r>
            <a:r>
              <a:rPr lang="en-GB" altLang="en-US" b="1" dirty="0">
                <a:solidFill>
                  <a:schemeClr val="tx1"/>
                </a:solidFill>
                <a:latin typeface="Gill Sans MT Pro Book"/>
              </a:rPr>
              <a:t/>
            </a:r>
            <a:br>
              <a:rPr lang="en-GB" altLang="en-US" b="1" dirty="0">
                <a:solidFill>
                  <a:schemeClr val="tx1"/>
                </a:solidFill>
                <a:latin typeface="Gill Sans MT Pro Book"/>
              </a:rPr>
            </a:br>
            <a:r>
              <a:rPr lang="en-GB" altLang="en-US" sz="1600" b="1" dirty="0">
                <a:solidFill>
                  <a:schemeClr val="tx1"/>
                </a:solidFill>
                <a:latin typeface="Gill Sans MT Pro Book"/>
              </a:rPr>
              <a:t>(threats to self-esteem &amp; social status, fear of negative judgements)</a:t>
            </a:r>
            <a:endParaRPr lang="en-US" altLang="en-US" sz="1600" dirty="0">
              <a:solidFill>
                <a:schemeClr val="tx1"/>
              </a:solidFill>
            </a:endParaRPr>
          </a:p>
        </p:txBody>
      </p:sp>
      <p:sp>
        <p:nvSpPr>
          <p:cNvPr id="3" name="Oval 14"/>
          <p:cNvSpPr>
            <a:spLocks noChangeArrowheads="1"/>
          </p:cNvSpPr>
          <p:nvPr/>
        </p:nvSpPr>
        <p:spPr bwMode="auto">
          <a:xfrm>
            <a:off x="1847850" y="1196976"/>
            <a:ext cx="8496300" cy="1368425"/>
          </a:xfrm>
          <a:prstGeom prst="ellipse">
            <a:avLst/>
          </a:prstGeom>
          <a:solidFill>
            <a:schemeClr val="accent5">
              <a:lumMod val="40000"/>
              <a:lumOff val="60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defRPr>
                <a:solidFill>
                  <a:schemeClr val="bg1"/>
                </a:solidFill>
                <a:latin typeface="Arial" pitchFamily="34" charset="0"/>
              </a:defRPr>
            </a:lvl1pPr>
            <a:lvl2pPr marL="742950" indent="-285750" eaLnBrk="0" hangingPunct="0">
              <a:defRPr>
                <a:solidFill>
                  <a:schemeClr val="bg1"/>
                </a:solidFill>
                <a:latin typeface="Arial" pitchFamily="34" charset="0"/>
              </a:defRPr>
            </a:lvl2pPr>
            <a:lvl3pPr marL="1143000" indent="-228600" eaLnBrk="0" hangingPunct="0">
              <a:defRPr>
                <a:solidFill>
                  <a:schemeClr val="bg1"/>
                </a:solidFill>
                <a:latin typeface="Arial" pitchFamily="34" charset="0"/>
              </a:defRPr>
            </a:lvl3pPr>
            <a:lvl4pPr marL="1600200" indent="-228600" eaLnBrk="0" hangingPunct="0">
              <a:defRPr>
                <a:solidFill>
                  <a:schemeClr val="bg1"/>
                </a:solidFill>
                <a:latin typeface="Arial" pitchFamily="34" charset="0"/>
              </a:defRPr>
            </a:lvl4pPr>
            <a:lvl5pPr marL="2057400" indent="-228600" eaLnBrk="0" hangingPunct="0">
              <a:defRPr>
                <a:solidFill>
                  <a:schemeClr val="bg1"/>
                </a:solidFill>
                <a:latin typeface="Arial" pitchFamily="34" charset="0"/>
              </a:defRPr>
            </a:lvl5pPr>
            <a:lvl6pPr marL="2514600" indent="-228600"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6pPr>
            <a:lvl7pPr marL="2971800" indent="-228600"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7pPr>
            <a:lvl8pPr marL="3429000" indent="-228600"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8pPr>
            <a:lvl9pPr marL="3886200" indent="-228600" eaLnBrk="0" fontAlgn="base" hangingPunct="0">
              <a:lnSpc>
                <a:spcPct val="93000"/>
              </a:lnSpc>
              <a:spcBef>
                <a:spcPct val="0"/>
              </a:spcBef>
              <a:spcAft>
                <a:spcPct val="0"/>
              </a:spcAft>
              <a:buClr>
                <a:srgbClr val="000000"/>
              </a:buClr>
              <a:buSzPct val="100000"/>
              <a:buFont typeface="Arial" pitchFamily="34" charset="0"/>
              <a:defRPr>
                <a:solidFill>
                  <a:schemeClr val="bg1"/>
                </a:solidFill>
                <a:latin typeface="Arial" pitchFamily="34" charset="0"/>
              </a:defRPr>
            </a:lvl9pPr>
          </a:lstStyle>
          <a:p>
            <a:pPr algn="ctr" eaLnBrk="1" hangingPunct="1">
              <a:defRPr/>
            </a:pPr>
            <a:endParaRPr lang="en-GB" altLang="en-US" b="1" dirty="0">
              <a:solidFill>
                <a:schemeClr val="tx1"/>
              </a:solidFill>
              <a:latin typeface="Gill Sans MT Pro Book"/>
            </a:endParaRPr>
          </a:p>
          <a:p>
            <a:pPr algn="ctr" eaLnBrk="1" hangingPunct="1">
              <a:defRPr/>
            </a:pPr>
            <a:r>
              <a:rPr lang="en-GB" altLang="en-US" b="1" dirty="0">
                <a:solidFill>
                  <a:schemeClr val="tx1"/>
                </a:solidFill>
                <a:latin typeface="Gill Sans MT Pro Book"/>
              </a:rPr>
              <a:t>More chronic stress, more illness, more bad choices, </a:t>
            </a:r>
            <a:br>
              <a:rPr lang="en-GB" altLang="en-US" b="1" dirty="0">
                <a:solidFill>
                  <a:schemeClr val="tx1"/>
                </a:solidFill>
                <a:latin typeface="Gill Sans MT Pro Book"/>
              </a:rPr>
            </a:br>
            <a:r>
              <a:rPr lang="en-GB" altLang="en-US" b="1" dirty="0">
                <a:solidFill>
                  <a:schemeClr val="tx1"/>
                </a:solidFill>
                <a:latin typeface="Gill Sans MT Pro Book"/>
              </a:rPr>
              <a:t>more violence, less trust, less social confidence and </a:t>
            </a:r>
            <a:br>
              <a:rPr lang="en-GB" altLang="en-US" b="1" dirty="0">
                <a:solidFill>
                  <a:schemeClr val="tx1"/>
                </a:solidFill>
                <a:latin typeface="Gill Sans MT Pro Book"/>
              </a:rPr>
            </a:br>
            <a:r>
              <a:rPr lang="en-GB" altLang="en-US" b="1" dirty="0">
                <a:solidFill>
                  <a:schemeClr val="tx1"/>
                </a:solidFill>
                <a:latin typeface="Gill Sans MT Pro Book"/>
              </a:rPr>
              <a:t>less social interaction (less community life or “social capital”)</a:t>
            </a:r>
            <a:br>
              <a:rPr lang="en-GB" altLang="en-US" b="1" dirty="0">
                <a:solidFill>
                  <a:schemeClr val="tx1"/>
                </a:solidFill>
                <a:latin typeface="Gill Sans MT Pro Book"/>
              </a:rPr>
            </a:br>
            <a:endParaRPr lang="en-US" altLang="en-US" sz="2400" dirty="0">
              <a:solidFill>
                <a:schemeClr val="tx1"/>
              </a:solidFill>
            </a:endParaRPr>
          </a:p>
        </p:txBody>
      </p:sp>
      <p:pic>
        <p:nvPicPr>
          <p:cNvPr id="26633" name="Picture 13" descr="MC900432676[1]"/>
          <p:cNvPicPr>
            <a:picLocks noChangeAspect="1" noChangeArrowheads="1"/>
          </p:cNvPicPr>
          <p:nvPr/>
        </p:nvPicPr>
        <p:blipFill>
          <a:blip r:embed="rId3"/>
          <a:srcRect/>
          <a:stretch>
            <a:fillRect/>
          </a:stretch>
        </p:blipFill>
        <p:spPr bwMode="auto">
          <a:xfrm>
            <a:off x="4943475" y="2060576"/>
            <a:ext cx="2286000" cy="1223963"/>
          </a:xfrm>
          <a:prstGeom prst="rect">
            <a:avLst/>
          </a:prstGeom>
          <a:noFill/>
          <a:ln w="9525">
            <a:noFill/>
            <a:miter lim="800000"/>
            <a:headEnd/>
            <a:tailEnd/>
          </a:ln>
        </p:spPr>
      </p:pic>
      <p:pic>
        <p:nvPicPr>
          <p:cNvPr id="26634" name="Picture 14" descr="MC900432676[1]"/>
          <p:cNvPicPr>
            <a:picLocks noChangeAspect="1" noChangeArrowheads="1"/>
          </p:cNvPicPr>
          <p:nvPr/>
        </p:nvPicPr>
        <p:blipFill>
          <a:blip r:embed="rId3"/>
          <a:srcRect/>
          <a:stretch>
            <a:fillRect/>
          </a:stretch>
        </p:blipFill>
        <p:spPr bwMode="auto">
          <a:xfrm>
            <a:off x="4872038" y="3716339"/>
            <a:ext cx="2286000" cy="1081087"/>
          </a:xfrm>
          <a:prstGeom prst="rect">
            <a:avLst/>
          </a:prstGeom>
          <a:noFill/>
          <a:ln w="9525">
            <a:noFill/>
            <a:miter lim="800000"/>
            <a:headEnd/>
            <a:tailEnd/>
          </a:ln>
        </p:spPr>
      </p:pic>
      <p:pic>
        <p:nvPicPr>
          <p:cNvPr id="26635" name="Picture 15" descr="MC900432676[1]"/>
          <p:cNvPicPr>
            <a:picLocks noChangeAspect="1" noChangeArrowheads="1"/>
          </p:cNvPicPr>
          <p:nvPr/>
        </p:nvPicPr>
        <p:blipFill>
          <a:blip r:embed="rId3"/>
          <a:srcRect/>
          <a:stretch>
            <a:fillRect/>
          </a:stretch>
        </p:blipFill>
        <p:spPr bwMode="auto">
          <a:xfrm>
            <a:off x="4943475" y="5300664"/>
            <a:ext cx="2286000" cy="865187"/>
          </a:xfrm>
          <a:prstGeom prst="rect">
            <a:avLst/>
          </a:prstGeom>
          <a:noFill/>
          <a:ln w="9525">
            <a:noFill/>
            <a:miter lim="800000"/>
            <a:headEnd/>
            <a:tailEnd/>
          </a:ln>
        </p:spPr>
      </p:pic>
    </p:spTree>
    <p:extLst>
      <p:ext uri="{BB962C8B-B14F-4D97-AF65-F5344CB8AC3E}">
        <p14:creationId xmlns:p14="http://schemas.microsoft.com/office/powerpoint/2010/main" val="2423288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idx="1"/>
          </p:nvPr>
        </p:nvSpPr>
        <p:spPr>
          <a:xfrm>
            <a:off x="838200" y="1825625"/>
            <a:ext cx="10515600" cy="4278613"/>
          </a:xfrm>
        </p:spPr>
        <p:txBody>
          <a:bodyPr>
            <a:normAutofit/>
          </a:bodyPr>
          <a:lstStyle/>
          <a:p>
            <a:pPr marL="0" indent="0">
              <a:buNone/>
            </a:pPr>
            <a:r>
              <a:rPr lang="en-GB" sz="7200" dirty="0" smtClean="0"/>
              <a:t>What about the workplace?</a:t>
            </a:r>
            <a:endParaRPr lang="en-GB" sz="7200" dirty="0"/>
          </a:p>
        </p:txBody>
      </p:sp>
    </p:spTree>
    <p:extLst>
      <p:ext uri="{BB962C8B-B14F-4D97-AF65-F5344CB8AC3E}">
        <p14:creationId xmlns:p14="http://schemas.microsoft.com/office/powerpoint/2010/main" val="3653763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GB" b="1" dirty="0" smtClean="0"/>
              <a:t>Collective solidarity </a:t>
            </a:r>
            <a:r>
              <a:rPr lang="mr-IN" b="1" dirty="0" smtClean="0"/>
              <a:t>–</a:t>
            </a:r>
            <a:r>
              <a:rPr lang="en-GB" b="1" dirty="0" smtClean="0"/>
              <a:t> us v them</a:t>
            </a:r>
            <a:endParaRPr lang="en-GB" b="1" dirty="0"/>
          </a:p>
        </p:txBody>
      </p:sp>
      <p:sp>
        <p:nvSpPr>
          <p:cNvPr id="10" name="Content Placeholder 9"/>
          <p:cNvSpPr>
            <a:spLocks noGrp="1"/>
          </p:cNvSpPr>
          <p:nvPr>
            <p:ph idx="1"/>
          </p:nvPr>
        </p:nvSpPr>
        <p:spPr>
          <a:xfrm>
            <a:off x="838200" y="1825625"/>
            <a:ext cx="10515600" cy="4278613"/>
          </a:xfrm>
        </p:spPr>
        <p:txBody>
          <a:bodyPr>
            <a:normAutofit lnSpcReduction="10000"/>
          </a:bodyPr>
          <a:lstStyle/>
          <a:p>
            <a:r>
              <a:rPr lang="en-GB" sz="3200" dirty="0" smtClean="0"/>
              <a:t>Sowing division, creating new alliances as a distraction</a:t>
            </a:r>
          </a:p>
          <a:p>
            <a:r>
              <a:rPr lang="en-GB" sz="3200" dirty="0" smtClean="0"/>
              <a:t>Political rhetoric and media</a:t>
            </a:r>
          </a:p>
          <a:p>
            <a:r>
              <a:rPr lang="en-GB" sz="3200" dirty="0" smtClean="0"/>
              <a:t>Role of trade unions: structures, reps, image, appeal, insurance?</a:t>
            </a:r>
          </a:p>
          <a:p>
            <a:r>
              <a:rPr lang="en-GB" sz="3200" dirty="0" smtClean="0"/>
              <a:t>Workplace engagement and beyond </a:t>
            </a:r>
            <a:r>
              <a:rPr lang="mr-IN" sz="3200" dirty="0" smtClean="0"/>
              <a:t>–</a:t>
            </a:r>
            <a:r>
              <a:rPr lang="en-GB" sz="3200" dirty="0"/>
              <a:t> </a:t>
            </a:r>
            <a:r>
              <a:rPr lang="en-GB" sz="3200" dirty="0" smtClean="0"/>
              <a:t>pathways to power</a:t>
            </a:r>
          </a:p>
          <a:p>
            <a:r>
              <a:rPr lang="en-GB" sz="3200" dirty="0" smtClean="0"/>
              <a:t>Discrimination </a:t>
            </a:r>
            <a:r>
              <a:rPr lang="mr-IN" sz="3200" dirty="0" smtClean="0"/>
              <a:t>–</a:t>
            </a:r>
            <a:r>
              <a:rPr lang="en-GB" sz="3200" dirty="0" smtClean="0"/>
              <a:t> prevention or cure? Who carries the burden?</a:t>
            </a:r>
          </a:p>
          <a:p>
            <a:r>
              <a:rPr lang="en-GB" sz="3200" dirty="0" smtClean="0"/>
              <a:t>Overdisciplined, </a:t>
            </a:r>
            <a:r>
              <a:rPr lang="en-GB" sz="3200" dirty="0" err="1" smtClean="0"/>
              <a:t>underpromoted</a:t>
            </a:r>
            <a:r>
              <a:rPr lang="en-GB" sz="3200" dirty="0" smtClean="0"/>
              <a:t>, culture of workplace reflects society</a:t>
            </a:r>
            <a:endParaRPr lang="en-GB" sz="3200" dirty="0" smtClean="0"/>
          </a:p>
          <a:p>
            <a:endParaRPr lang="en-GB" dirty="0" smtClean="0"/>
          </a:p>
          <a:p>
            <a:endParaRPr lang="en-GB" dirty="0" smtClean="0"/>
          </a:p>
          <a:p>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1861854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GB" b="1" dirty="0" smtClean="0"/>
              <a:t>The Big Picture</a:t>
            </a:r>
            <a:endParaRPr lang="en-GB" b="1" dirty="0"/>
          </a:p>
        </p:txBody>
      </p:sp>
      <p:sp>
        <p:nvSpPr>
          <p:cNvPr id="10" name="Content Placeholder 9"/>
          <p:cNvSpPr>
            <a:spLocks noGrp="1"/>
          </p:cNvSpPr>
          <p:nvPr>
            <p:ph idx="1"/>
          </p:nvPr>
        </p:nvSpPr>
        <p:spPr>
          <a:xfrm>
            <a:off x="838200" y="1825625"/>
            <a:ext cx="10515600" cy="4278613"/>
          </a:xfrm>
        </p:spPr>
        <p:txBody>
          <a:bodyPr>
            <a:normAutofit lnSpcReduction="10000"/>
          </a:bodyPr>
          <a:lstStyle/>
          <a:p>
            <a:r>
              <a:rPr lang="en-GB" sz="3200" dirty="0" smtClean="0"/>
              <a:t>Equality </a:t>
            </a:r>
            <a:r>
              <a:rPr lang="en-GB" sz="3200" dirty="0" smtClean="0"/>
              <a:t>reps  </a:t>
            </a:r>
            <a:endParaRPr lang="en-GB" sz="3200" dirty="0" smtClean="0"/>
          </a:p>
          <a:p>
            <a:r>
              <a:rPr lang="en-GB" sz="3200" dirty="0" smtClean="0"/>
              <a:t>Workers on Boards</a:t>
            </a:r>
          </a:p>
          <a:p>
            <a:r>
              <a:rPr lang="en-GB" sz="3200" dirty="0" smtClean="0"/>
              <a:t>Increase </a:t>
            </a:r>
            <a:r>
              <a:rPr lang="en-GB" sz="3200" dirty="0" smtClean="0"/>
              <a:t>organising in the private sector</a:t>
            </a:r>
          </a:p>
          <a:p>
            <a:r>
              <a:rPr lang="en-GB" sz="3200" dirty="0" smtClean="0"/>
              <a:t>Increase collective </a:t>
            </a:r>
            <a:r>
              <a:rPr lang="en-GB" sz="3200" dirty="0" smtClean="0"/>
              <a:t>cases</a:t>
            </a:r>
          </a:p>
          <a:p>
            <a:r>
              <a:rPr lang="en-GB" sz="3200" dirty="0"/>
              <a:t>Pay ratios</a:t>
            </a:r>
          </a:p>
          <a:p>
            <a:r>
              <a:rPr lang="en-GB" sz="3200" dirty="0"/>
              <a:t>Gender, race, disability pay gaps</a:t>
            </a:r>
          </a:p>
          <a:p>
            <a:r>
              <a:rPr lang="en-GB" sz="3200" dirty="0"/>
              <a:t>Greater co-operative share of </a:t>
            </a:r>
            <a:r>
              <a:rPr lang="en-GB" sz="3200" dirty="0" smtClean="0"/>
              <a:t>business</a:t>
            </a:r>
            <a:endParaRPr lang="en-GB" sz="3200" dirty="0" smtClean="0"/>
          </a:p>
          <a:p>
            <a:r>
              <a:rPr lang="en-GB" sz="3200" dirty="0" smtClean="0"/>
              <a:t>Fight for / Fight against : Equality </a:t>
            </a:r>
            <a:r>
              <a:rPr lang="en-GB" sz="3200" dirty="0"/>
              <a:t>v</a:t>
            </a:r>
            <a:r>
              <a:rPr lang="en-GB" sz="3200" dirty="0" smtClean="0"/>
              <a:t> </a:t>
            </a:r>
            <a:r>
              <a:rPr lang="en-GB" sz="3200" dirty="0" smtClean="0"/>
              <a:t>Inequality</a:t>
            </a:r>
          </a:p>
          <a:p>
            <a:endParaRPr lang="en-GB" sz="3200" dirty="0" smtClean="0"/>
          </a:p>
          <a:p>
            <a:endParaRPr lang="en-GB" sz="3200" dirty="0" smtClean="0"/>
          </a:p>
          <a:p>
            <a:endParaRPr lang="en-GB" sz="3200" dirty="0" smtClean="0"/>
          </a:p>
          <a:p>
            <a:endParaRPr lang="en-GB" dirty="0" smtClean="0"/>
          </a:p>
          <a:p>
            <a:endParaRPr lang="en-GB" dirty="0" smtClean="0"/>
          </a:p>
          <a:p>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3615617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GB" b="1" dirty="0" smtClean="0"/>
              <a:t>Knowledge is power</a:t>
            </a:r>
            <a:endParaRPr lang="en-GB" b="1" dirty="0"/>
          </a:p>
        </p:txBody>
      </p:sp>
      <p:sp>
        <p:nvSpPr>
          <p:cNvPr id="10" name="Content Placeholder 9"/>
          <p:cNvSpPr>
            <a:spLocks noGrp="1"/>
          </p:cNvSpPr>
          <p:nvPr>
            <p:ph idx="1"/>
          </p:nvPr>
        </p:nvSpPr>
        <p:spPr>
          <a:xfrm>
            <a:off x="838200" y="1825625"/>
            <a:ext cx="10515600" cy="4278613"/>
          </a:xfrm>
        </p:spPr>
        <p:txBody>
          <a:bodyPr>
            <a:normAutofit/>
          </a:bodyPr>
          <a:lstStyle/>
          <a:p>
            <a:r>
              <a:rPr lang="en-GB" sz="3200" dirty="0" smtClean="0"/>
              <a:t>Employment and equality rights</a:t>
            </a:r>
          </a:p>
          <a:p>
            <a:r>
              <a:rPr lang="en-GB" sz="3200" dirty="0" smtClean="0"/>
              <a:t>Public Sector Equality Duty (Section 149)</a:t>
            </a:r>
          </a:p>
          <a:p>
            <a:r>
              <a:rPr lang="en-GB" sz="3200" dirty="0" smtClean="0"/>
              <a:t>Socio-Economic Duty (Section 1)</a:t>
            </a:r>
          </a:p>
          <a:p>
            <a:pPr marL="0" indent="0">
              <a:buNone/>
            </a:pPr>
            <a:r>
              <a:rPr lang="en-GB" dirty="0" smtClean="0"/>
              <a:t>‘when making decisions of a strategic nature about how to exercise its functions to have due regard to the desirability of exercising them in a way that is designed to reduce the inequalities of outcome which result from socio-economic disadvantage’. </a:t>
            </a:r>
          </a:p>
          <a:p>
            <a:endParaRPr lang="en-GB" dirty="0" smtClean="0"/>
          </a:p>
          <a:p>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3880342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endParaRPr lang="en-GB" b="1" dirty="0"/>
          </a:p>
        </p:txBody>
      </p:sp>
      <p:sp>
        <p:nvSpPr>
          <p:cNvPr id="10" name="Content Placeholder 9"/>
          <p:cNvSpPr>
            <a:spLocks noGrp="1"/>
          </p:cNvSpPr>
          <p:nvPr>
            <p:ph idx="1"/>
          </p:nvPr>
        </p:nvSpPr>
        <p:spPr>
          <a:xfrm>
            <a:off x="937054" y="1272746"/>
            <a:ext cx="10515600" cy="4822677"/>
          </a:xfrm>
        </p:spPr>
        <p:txBody>
          <a:bodyPr>
            <a:normAutofit/>
          </a:bodyPr>
          <a:lstStyle/>
          <a:p>
            <a:pPr indent="0">
              <a:lnSpc>
                <a:spcPct val="120000"/>
              </a:lnSpc>
              <a:spcBef>
                <a:spcPts val="0"/>
              </a:spcBef>
              <a:buNone/>
            </a:pPr>
            <a:r>
              <a:rPr lang="en-GB" sz="7200" dirty="0" smtClean="0"/>
              <a:t>Can we really gain equality in the workplace?</a:t>
            </a:r>
          </a:p>
          <a:p>
            <a:pPr indent="0">
              <a:lnSpc>
                <a:spcPct val="120000"/>
              </a:lnSpc>
              <a:spcBef>
                <a:spcPts val="0"/>
              </a:spcBef>
              <a:buNone/>
            </a:pPr>
            <a:endParaRPr lang="en-GB" sz="7200" dirty="0" smtClean="0"/>
          </a:p>
        </p:txBody>
      </p:sp>
    </p:spTree>
    <p:extLst>
      <p:ext uri="{BB962C8B-B14F-4D97-AF65-F5344CB8AC3E}">
        <p14:creationId xmlns:p14="http://schemas.microsoft.com/office/powerpoint/2010/main" val="2880840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idx="1"/>
          </p:nvPr>
        </p:nvSpPr>
        <p:spPr>
          <a:xfrm>
            <a:off x="838200" y="1825625"/>
            <a:ext cx="10515600" cy="4278613"/>
          </a:xfrm>
        </p:spPr>
        <p:txBody>
          <a:bodyPr>
            <a:normAutofit/>
          </a:bodyPr>
          <a:lstStyle/>
          <a:p>
            <a:pPr marL="0" indent="0">
              <a:buNone/>
            </a:pPr>
            <a:r>
              <a:rPr lang="en-GB" sz="7200" dirty="0" smtClean="0"/>
              <a:t>The workplace is a microcosm of society</a:t>
            </a:r>
            <a:endParaRPr lang="en-GB" sz="7200" dirty="0"/>
          </a:p>
        </p:txBody>
      </p:sp>
    </p:spTree>
    <p:extLst>
      <p:ext uri="{BB962C8B-B14F-4D97-AF65-F5344CB8AC3E}">
        <p14:creationId xmlns:p14="http://schemas.microsoft.com/office/powerpoint/2010/main" val="2795095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229" y="1747296"/>
            <a:ext cx="10058400" cy="2299764"/>
          </a:xfrm>
          <a:prstGeom prst="rect">
            <a:avLst/>
          </a:prstGeom>
        </p:spPr>
      </p:pic>
      <p:sp>
        <p:nvSpPr>
          <p:cNvPr id="5" name="TextBox 4"/>
          <p:cNvSpPr txBox="1"/>
          <p:nvPr/>
        </p:nvSpPr>
        <p:spPr>
          <a:xfrm>
            <a:off x="1548245" y="4177146"/>
            <a:ext cx="8614064" cy="2062103"/>
          </a:xfrm>
          <a:prstGeom prst="rect">
            <a:avLst/>
          </a:prstGeom>
          <a:noFill/>
        </p:spPr>
        <p:txBody>
          <a:bodyPr wrap="square" rtlCol="0">
            <a:spAutoFit/>
          </a:bodyPr>
          <a:lstStyle/>
          <a:p>
            <a:pPr algn="ctr"/>
            <a:r>
              <a:rPr lang="en-GB" sz="3200" dirty="0" err="1" smtClean="0"/>
              <a:t>www.equalitytrust.org.uk</a:t>
            </a:r>
            <a:endParaRPr lang="en-GB" sz="3200" dirty="0" smtClean="0"/>
          </a:p>
          <a:p>
            <a:pPr algn="ctr"/>
            <a:r>
              <a:rPr lang="en-GB" sz="3200" dirty="0" smtClean="0">
                <a:solidFill>
                  <a:srgbClr val="009360"/>
                </a:solidFill>
              </a:rPr>
              <a:t>@</a:t>
            </a:r>
            <a:r>
              <a:rPr lang="en-GB" sz="3200" dirty="0" err="1" smtClean="0">
                <a:solidFill>
                  <a:srgbClr val="009360"/>
                </a:solidFill>
              </a:rPr>
              <a:t>equalitytrust</a:t>
            </a:r>
            <a:endParaRPr lang="en-GB" sz="3200" dirty="0" smtClean="0">
              <a:solidFill>
                <a:srgbClr val="009360"/>
              </a:solidFill>
            </a:endParaRPr>
          </a:p>
          <a:p>
            <a:pPr algn="ctr"/>
            <a:r>
              <a:rPr lang="en-GB" sz="3200" dirty="0">
                <a:hlinkClick r:id="rId3"/>
              </a:rPr>
              <a:t>Wanda.Wyporska@equalitytrust.org.uk</a:t>
            </a:r>
            <a:endParaRPr lang="en-GB" sz="3200" dirty="0"/>
          </a:p>
          <a:p>
            <a:pPr algn="ctr"/>
            <a:endParaRPr lang="en-GB" sz="3200" dirty="0">
              <a:solidFill>
                <a:srgbClr val="009360"/>
              </a:solidFill>
            </a:endParaRPr>
          </a:p>
        </p:txBody>
      </p:sp>
    </p:spTree>
    <p:extLst>
      <p:ext uri="{BB962C8B-B14F-4D97-AF65-F5344CB8AC3E}">
        <p14:creationId xmlns:p14="http://schemas.microsoft.com/office/powerpoint/2010/main" val="2098036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816810"/>
            <a:ext cx="10515600" cy="4573600"/>
          </a:xfrm>
        </p:spPr>
        <p:txBody>
          <a:bodyPr>
            <a:normAutofit/>
          </a:bodyPr>
          <a:lstStyle/>
          <a:p>
            <a:pPr marL="0" indent="0">
              <a:lnSpc>
                <a:spcPct val="83000"/>
              </a:lnSpc>
              <a:buNone/>
            </a:pPr>
            <a:endParaRPr lang="en-GB" i="1" dirty="0"/>
          </a:p>
          <a:p>
            <a:pPr marL="0" indent="0">
              <a:lnSpc>
                <a:spcPct val="83000"/>
              </a:lnSpc>
              <a:buNone/>
            </a:pPr>
            <a:r>
              <a:rPr lang="en-GB" sz="3600" i="1" dirty="0" smtClean="0"/>
              <a:t>Richest </a:t>
            </a:r>
            <a:r>
              <a:rPr lang="en-GB" sz="3600" i="1" dirty="0"/>
              <a:t>1,000 people own more wealth than 40% of households, or 10.2 million families. </a:t>
            </a:r>
            <a:endParaRPr lang="en-GB" sz="3600" i="1" dirty="0" smtClean="0"/>
          </a:p>
          <a:p>
            <a:pPr marL="0" indent="0">
              <a:lnSpc>
                <a:spcPct val="83000"/>
              </a:lnSpc>
              <a:buNone/>
            </a:pPr>
            <a:r>
              <a:rPr lang="en-GB" sz="3600" i="1" dirty="0" smtClean="0"/>
              <a:t>In </a:t>
            </a:r>
            <a:r>
              <a:rPr lang="en-GB" sz="3600" i="1" dirty="0"/>
              <a:t>the last year alone the combined wealth of Britain’s 1,000 richest people increased by £82.5 billion to </a:t>
            </a:r>
            <a:r>
              <a:rPr lang="en-GB" sz="3600" i="1" dirty="0" smtClean="0"/>
              <a:t>£</a:t>
            </a:r>
            <a:r>
              <a:rPr lang="en-GB" sz="3600" i="1" dirty="0"/>
              <a:t>658 billion.</a:t>
            </a:r>
            <a:endParaRPr lang="en-GB" sz="3600" i="1" dirty="0" smtClean="0"/>
          </a:p>
        </p:txBody>
      </p:sp>
      <p:sp>
        <p:nvSpPr>
          <p:cNvPr id="5" name="Title 4"/>
          <p:cNvSpPr>
            <a:spLocks noGrp="1"/>
          </p:cNvSpPr>
          <p:nvPr>
            <p:ph type="title"/>
          </p:nvPr>
        </p:nvSpPr>
        <p:spPr/>
        <p:txBody>
          <a:bodyPr/>
          <a:lstStyle/>
          <a:p>
            <a:r>
              <a:rPr lang="en-GB" b="1" dirty="0"/>
              <a:t>Wealth Tracker </a:t>
            </a:r>
            <a:br>
              <a:rPr lang="en-GB" b="1" dirty="0"/>
            </a:br>
            <a:endParaRPr lang="en-US" b="1" dirty="0"/>
          </a:p>
        </p:txBody>
      </p:sp>
    </p:spTree>
    <p:extLst>
      <p:ext uri="{BB962C8B-B14F-4D97-AF65-F5344CB8AC3E}">
        <p14:creationId xmlns:p14="http://schemas.microsoft.com/office/powerpoint/2010/main" val="3823300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2109" y="398472"/>
            <a:ext cx="10429102" cy="6341567"/>
          </a:xfrm>
          <a:prstGeom prst="rect">
            <a:avLst/>
          </a:prstGeom>
        </p:spPr>
      </p:pic>
    </p:spTree>
    <p:extLst>
      <p:ext uri="{BB962C8B-B14F-4D97-AF65-F5344CB8AC3E}">
        <p14:creationId xmlns:p14="http://schemas.microsoft.com/office/powerpoint/2010/main" val="3351408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6119" y="626514"/>
            <a:ext cx="10934768" cy="5749572"/>
          </a:xfrm>
          <a:prstGeom prst="rect">
            <a:avLst/>
          </a:prstGeom>
        </p:spPr>
      </p:pic>
    </p:spTree>
    <p:extLst>
      <p:ext uri="{BB962C8B-B14F-4D97-AF65-F5344CB8AC3E}">
        <p14:creationId xmlns:p14="http://schemas.microsoft.com/office/powerpoint/2010/main" val="3356219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816810"/>
            <a:ext cx="10515600" cy="4573600"/>
          </a:xfrm>
        </p:spPr>
        <p:txBody>
          <a:bodyPr>
            <a:normAutofit fontScale="92500" lnSpcReduction="10000"/>
          </a:bodyPr>
          <a:lstStyle/>
          <a:p>
            <a:pPr marL="0" indent="0">
              <a:lnSpc>
                <a:spcPct val="83000"/>
              </a:lnSpc>
              <a:buNone/>
            </a:pPr>
            <a:endParaRPr lang="en-GB" i="1" dirty="0"/>
          </a:p>
          <a:p>
            <a:pPr marL="0" indent="0" fontAlgn="base">
              <a:buNone/>
            </a:pPr>
            <a:r>
              <a:rPr lang="en-GB" dirty="0"/>
              <a:t>CEOs in the UK’s top 100  companies now pocket an average of £5.3m* each year, or 386 times that of a worker earning the National Living </a:t>
            </a:r>
            <a:r>
              <a:rPr lang="en-GB" dirty="0" smtClean="0"/>
              <a:t>Wage.</a:t>
            </a:r>
          </a:p>
          <a:p>
            <a:pPr marL="0" indent="0" fontAlgn="base">
              <a:buNone/>
            </a:pPr>
            <a:r>
              <a:rPr lang="en-GB" dirty="0" smtClean="0"/>
              <a:t>Over </a:t>
            </a:r>
            <a:r>
              <a:rPr lang="en-GB" dirty="0"/>
              <a:t>two thirds (67%) of FTSE 100 CEOs are paid more than 100 times the average UK salary. Ninety per cent of FTSE 100 CEOs are paid at least 100 times more than the National Living Wage.</a:t>
            </a:r>
          </a:p>
          <a:p>
            <a:pPr marL="0" indent="0" fontAlgn="base">
              <a:buNone/>
            </a:pPr>
            <a:r>
              <a:rPr lang="en-GB" dirty="0"/>
              <a:t>Equality Trust analysis also found that FTSE 100 CEOs are now paid:</a:t>
            </a:r>
          </a:p>
          <a:p>
            <a:pPr marL="0" indent="0" fontAlgn="base">
              <a:buNone/>
            </a:pPr>
            <a:r>
              <a:rPr lang="en-GB" dirty="0"/>
              <a:t>•    165 times more than a nurse.</a:t>
            </a:r>
          </a:p>
          <a:p>
            <a:pPr marL="0" indent="0" fontAlgn="base">
              <a:buNone/>
            </a:pPr>
            <a:r>
              <a:rPr lang="en-GB" dirty="0"/>
              <a:t>•    140 times more than a teacher.</a:t>
            </a:r>
          </a:p>
          <a:p>
            <a:pPr marL="0" indent="0" fontAlgn="base">
              <a:buNone/>
            </a:pPr>
            <a:r>
              <a:rPr lang="en-GB" dirty="0"/>
              <a:t>•    132 times more than a police officer.</a:t>
            </a:r>
          </a:p>
          <a:p>
            <a:pPr marL="0" indent="0" fontAlgn="base">
              <a:buNone/>
            </a:pPr>
            <a:r>
              <a:rPr lang="en-GB" dirty="0"/>
              <a:t>•    312 times more than a care worker. </a:t>
            </a:r>
          </a:p>
        </p:txBody>
      </p:sp>
      <p:sp>
        <p:nvSpPr>
          <p:cNvPr id="5" name="Title 4"/>
          <p:cNvSpPr>
            <a:spLocks noGrp="1"/>
          </p:cNvSpPr>
          <p:nvPr>
            <p:ph type="title"/>
          </p:nvPr>
        </p:nvSpPr>
        <p:spPr/>
        <p:txBody>
          <a:bodyPr/>
          <a:lstStyle/>
          <a:p>
            <a:r>
              <a:rPr lang="en-GB" b="1" dirty="0" smtClean="0"/>
              <a:t>Pay Tracker</a:t>
            </a:r>
            <a:r>
              <a:rPr lang="en-GB" b="1" dirty="0"/>
              <a:t/>
            </a:r>
            <a:br>
              <a:rPr lang="en-GB" b="1" dirty="0"/>
            </a:br>
            <a:endParaRPr lang="en-US" b="1" dirty="0"/>
          </a:p>
        </p:txBody>
      </p:sp>
    </p:spTree>
    <p:extLst>
      <p:ext uri="{BB962C8B-B14F-4D97-AF65-F5344CB8AC3E}">
        <p14:creationId xmlns:p14="http://schemas.microsoft.com/office/powerpoint/2010/main" val="2618250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6054" y="489255"/>
            <a:ext cx="11093726" cy="5886832"/>
          </a:xfrm>
          <a:prstGeom prst="rect">
            <a:avLst/>
          </a:prstGeom>
        </p:spPr>
      </p:pic>
    </p:spTree>
    <p:extLst>
      <p:ext uri="{BB962C8B-B14F-4D97-AF65-F5344CB8AC3E}">
        <p14:creationId xmlns:p14="http://schemas.microsoft.com/office/powerpoint/2010/main" val="258176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GB" b="1" dirty="0" smtClean="0"/>
              <a:t>Inequality as a threat</a:t>
            </a:r>
            <a:endParaRPr lang="en-GB" b="1" dirty="0"/>
          </a:p>
        </p:txBody>
      </p:sp>
      <p:sp>
        <p:nvSpPr>
          <p:cNvPr id="10" name="Content Placeholder 9"/>
          <p:cNvSpPr>
            <a:spLocks noGrp="1"/>
          </p:cNvSpPr>
          <p:nvPr>
            <p:ph idx="1"/>
          </p:nvPr>
        </p:nvSpPr>
        <p:spPr>
          <a:xfrm>
            <a:off x="838200" y="1825625"/>
            <a:ext cx="10515600" cy="4278613"/>
          </a:xfrm>
        </p:spPr>
        <p:txBody>
          <a:bodyPr>
            <a:normAutofit lnSpcReduction="10000"/>
          </a:bodyPr>
          <a:lstStyle/>
          <a:p>
            <a:endParaRPr lang="en-GB" dirty="0"/>
          </a:p>
          <a:p>
            <a:pPr>
              <a:lnSpc>
                <a:spcPct val="83000"/>
              </a:lnSpc>
            </a:pPr>
            <a:r>
              <a:rPr lang="en-GB" b="1" dirty="0">
                <a:solidFill>
                  <a:schemeClr val="accent2"/>
                </a:solidFill>
                <a:cs typeface="Arial" panose="020B0604020202020204" pitchFamily="34" charset="0"/>
              </a:rPr>
              <a:t>IMF</a:t>
            </a:r>
            <a:r>
              <a:rPr lang="en-GB" dirty="0">
                <a:cs typeface="Arial" panose="020B0604020202020204" pitchFamily="34" charset="0"/>
              </a:rPr>
              <a:t> “Lower net inequality is robustly correlated with faster and more durable growth."   </a:t>
            </a:r>
            <a:br>
              <a:rPr lang="en-GB" dirty="0">
                <a:cs typeface="Arial" panose="020B0604020202020204" pitchFamily="34" charset="0"/>
              </a:rPr>
            </a:br>
            <a:endParaRPr lang="en-GB" dirty="0">
              <a:cs typeface="Arial" panose="020B0604020202020204" pitchFamily="34" charset="0"/>
            </a:endParaRPr>
          </a:p>
          <a:p>
            <a:pPr>
              <a:lnSpc>
                <a:spcPct val="83000"/>
              </a:lnSpc>
            </a:pPr>
            <a:r>
              <a:rPr lang="en-GB" b="1" dirty="0">
                <a:solidFill>
                  <a:schemeClr val="accent2"/>
                </a:solidFill>
                <a:cs typeface="Arial" panose="020B0604020202020204" pitchFamily="34" charset="0"/>
              </a:rPr>
              <a:t>OECD</a:t>
            </a:r>
            <a:r>
              <a:rPr lang="en-GB" dirty="0">
                <a:cs typeface="Arial" panose="020B0604020202020204" pitchFamily="34" charset="0"/>
              </a:rPr>
              <a:t> “Policies to reduce income inequalities should not only be pursued to improve social outcomes but also to sustain long-term growth." </a:t>
            </a:r>
          </a:p>
          <a:p>
            <a:pPr>
              <a:lnSpc>
                <a:spcPct val="83000"/>
              </a:lnSpc>
              <a:buFont typeface="Arial" charset="0"/>
              <a:buNone/>
            </a:pPr>
            <a:endParaRPr lang="en-GB" dirty="0">
              <a:cs typeface="Arial" panose="020B0604020202020204" pitchFamily="34" charset="0"/>
            </a:endParaRPr>
          </a:p>
          <a:p>
            <a:pPr>
              <a:lnSpc>
                <a:spcPct val="83000"/>
              </a:lnSpc>
            </a:pPr>
            <a:r>
              <a:rPr lang="en-GB" b="1" dirty="0">
                <a:solidFill>
                  <a:schemeClr val="accent2"/>
                </a:solidFill>
                <a:cs typeface="Arial" panose="020B0604020202020204" pitchFamily="34" charset="0"/>
              </a:rPr>
              <a:t>CBI</a:t>
            </a:r>
            <a:r>
              <a:rPr lang="en-GB" b="1" dirty="0">
                <a:cs typeface="Arial" panose="020B0604020202020204" pitchFamily="34" charset="0"/>
              </a:rPr>
              <a:t> </a:t>
            </a:r>
            <a:r>
              <a:rPr lang="en-GB" dirty="0">
                <a:cs typeface="Arial" panose="020B0604020202020204" pitchFamily="34" charset="0"/>
              </a:rPr>
              <a:t>“Research from the IMF shows that nations with higher inequality tend to enjoy shorter periods of growth, and also tend to grow more slowly.” </a:t>
            </a:r>
          </a:p>
          <a:p>
            <a:pPr marL="0" indent="0">
              <a:buNone/>
            </a:pPr>
            <a:endParaRPr lang="en-GB" dirty="0"/>
          </a:p>
        </p:txBody>
      </p:sp>
    </p:spTree>
    <p:extLst>
      <p:ext uri="{BB962C8B-B14F-4D97-AF65-F5344CB8AC3E}">
        <p14:creationId xmlns:p14="http://schemas.microsoft.com/office/powerpoint/2010/main" val="142583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635" y="6516533"/>
            <a:ext cx="3474656" cy="269990"/>
          </a:xfrm>
          <a:prstGeom prst="rect">
            <a:avLst/>
          </a:prstGeom>
        </p:spPr>
      </p:pic>
      <p:cxnSp>
        <p:nvCxnSpPr>
          <p:cNvPr id="11" name="Straight Connector 10"/>
          <p:cNvCxnSpPr/>
          <p:nvPr/>
        </p:nvCxnSpPr>
        <p:spPr>
          <a:xfrm>
            <a:off x="228600" y="6390410"/>
            <a:ext cx="11554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013254"/>
            <a:ext cx="10515600" cy="677434"/>
          </a:xfrm>
        </p:spPr>
        <p:txBody>
          <a:bodyPr>
            <a:normAutofit fontScale="90000"/>
          </a:bodyPr>
          <a:lstStyle/>
          <a:p>
            <a:r>
              <a:rPr lang="en-GB" dirty="0" smtClean="0"/>
              <a:t/>
            </a:r>
            <a:br>
              <a:rPr lang="en-GB" dirty="0" smtClean="0"/>
            </a:br>
            <a:r>
              <a:rPr lang="en-GB" dirty="0" smtClean="0"/>
              <a:t> </a:t>
            </a:r>
            <a:r>
              <a:rPr lang="en-GB" b="1" dirty="0" smtClean="0"/>
              <a:t>Drivers of inequality</a:t>
            </a:r>
            <a:r>
              <a:rPr lang="en-GB" dirty="0"/>
              <a:t/>
            </a:r>
            <a:br>
              <a:rPr lang="en-GB" dirty="0"/>
            </a:br>
            <a:endParaRPr lang="en-GB" b="1" dirty="0"/>
          </a:p>
        </p:txBody>
      </p:sp>
      <p:sp>
        <p:nvSpPr>
          <p:cNvPr id="3" name="Content Placeholder 2"/>
          <p:cNvSpPr>
            <a:spLocks noGrp="1"/>
          </p:cNvSpPr>
          <p:nvPr>
            <p:ph idx="1"/>
          </p:nvPr>
        </p:nvSpPr>
        <p:spPr>
          <a:xfrm>
            <a:off x="802594" y="1837252"/>
            <a:ext cx="10515600" cy="4351338"/>
          </a:xfrm>
        </p:spPr>
        <p:txBody>
          <a:bodyPr>
            <a:normAutofit fontScale="85000" lnSpcReduction="10000"/>
          </a:bodyPr>
          <a:lstStyle/>
          <a:p>
            <a:pPr lvl="1">
              <a:lnSpc>
                <a:spcPct val="110000"/>
              </a:lnSpc>
            </a:pPr>
            <a:r>
              <a:rPr lang="en-GB" sz="3200" dirty="0" smtClean="0"/>
              <a:t>Technology: smaller businesses, more higher skilled and fewer lower skilled jobs</a:t>
            </a:r>
          </a:p>
          <a:p>
            <a:pPr lvl="1">
              <a:lnSpc>
                <a:spcPct val="110000"/>
              </a:lnSpc>
            </a:pPr>
            <a:r>
              <a:rPr lang="en-GB" sz="3200" dirty="0" smtClean="0"/>
              <a:t>Childhood: SES, parental income (50% in UK v 15-25% in Nordic countries) as a predictor</a:t>
            </a:r>
          </a:p>
          <a:p>
            <a:pPr lvl="1">
              <a:lnSpc>
                <a:spcPct val="110000"/>
              </a:lnSpc>
            </a:pPr>
            <a:r>
              <a:rPr lang="en-GB" sz="3200" dirty="0" smtClean="0"/>
              <a:t>Education: good early years provision</a:t>
            </a:r>
          </a:p>
          <a:p>
            <a:pPr lvl="1">
              <a:lnSpc>
                <a:spcPct val="110000"/>
              </a:lnSpc>
            </a:pPr>
            <a:r>
              <a:rPr lang="en-GB" sz="3200" dirty="0" smtClean="0"/>
              <a:t>Political systems: proportional representation, increased democracy</a:t>
            </a:r>
          </a:p>
          <a:p>
            <a:pPr lvl="1">
              <a:lnSpc>
                <a:spcPct val="110000"/>
              </a:lnSpc>
            </a:pPr>
            <a:r>
              <a:rPr lang="en-GB" sz="3200" dirty="0" smtClean="0"/>
              <a:t>Globalisation: inequality increasing within countries and decreasing between countries</a:t>
            </a:r>
          </a:p>
          <a:p>
            <a:pPr lvl="1"/>
            <a:endParaRPr lang="en-GB" dirty="0" smtClean="0"/>
          </a:p>
          <a:p>
            <a:pPr marL="457200" lvl="1" indent="0">
              <a:buNone/>
            </a:pPr>
            <a:r>
              <a:rPr lang="en-GB" dirty="0" smtClean="0"/>
              <a:t> </a:t>
            </a:r>
          </a:p>
        </p:txBody>
      </p:sp>
    </p:spTree>
    <p:extLst>
      <p:ext uri="{BB962C8B-B14F-4D97-AF65-F5344CB8AC3E}">
        <p14:creationId xmlns:p14="http://schemas.microsoft.com/office/powerpoint/2010/main" val="3052130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1116</TotalTime>
  <Words>1230</Words>
  <Application>Microsoft Office PowerPoint</Application>
  <PresentationFormat>Widescreen</PresentationFormat>
  <Paragraphs>179</Paragraphs>
  <Slides>21</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Gill Sans MT Pro Book</vt:lpstr>
      <vt:lpstr>Mangal</vt:lpstr>
      <vt:lpstr>Office Theme</vt:lpstr>
      <vt:lpstr>1_Office Theme</vt:lpstr>
      <vt:lpstr>2_Office Theme</vt:lpstr>
      <vt:lpstr>PowerPoint Presentation</vt:lpstr>
      <vt:lpstr>PowerPoint Presentation</vt:lpstr>
      <vt:lpstr>Wealth Tracker  </vt:lpstr>
      <vt:lpstr>PowerPoint Presentation</vt:lpstr>
      <vt:lpstr>PowerPoint Presentation</vt:lpstr>
      <vt:lpstr>Pay Tracker </vt:lpstr>
      <vt:lpstr>PowerPoint Presentation</vt:lpstr>
      <vt:lpstr>Inequality as a threat</vt:lpstr>
      <vt:lpstr>  Drivers of inequality </vt:lpstr>
      <vt:lpstr>PowerPoint Presentation</vt:lpstr>
      <vt:lpstr>PowerPoint Presentation</vt:lpstr>
      <vt:lpstr>Reflections on the effects of inequality</vt:lpstr>
      <vt:lpstr>What does this look like?</vt:lpstr>
      <vt:lpstr>Isn’t this just all about class?</vt:lpstr>
      <vt:lpstr>How material differences create social distances...</vt:lpstr>
      <vt:lpstr>PowerPoint Presentation</vt:lpstr>
      <vt:lpstr>Collective solidarity – us v them</vt:lpstr>
      <vt:lpstr>The Big Picture</vt:lpstr>
      <vt:lpstr>Knowledge is power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Stacey;Wanda Wyporska</dc:creator>
  <cp:lastModifiedBy>Wanda Wyporska</cp:lastModifiedBy>
  <cp:revision>94</cp:revision>
  <dcterms:created xsi:type="dcterms:W3CDTF">2015-05-12T10:19:51Z</dcterms:created>
  <dcterms:modified xsi:type="dcterms:W3CDTF">2017-10-03T16:23:45Z</dcterms:modified>
</cp:coreProperties>
</file>